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74"/>
  </p:notesMasterIdLst>
  <p:sldIdLst>
    <p:sldId id="256" r:id="rId2"/>
    <p:sldId id="257" r:id="rId3"/>
    <p:sldId id="262" r:id="rId4"/>
    <p:sldId id="261" r:id="rId5"/>
    <p:sldId id="263" r:id="rId6"/>
    <p:sldId id="259" r:id="rId7"/>
    <p:sldId id="371" r:id="rId8"/>
    <p:sldId id="375" r:id="rId9"/>
    <p:sldId id="273" r:id="rId10"/>
    <p:sldId id="373" r:id="rId11"/>
    <p:sldId id="408" r:id="rId12"/>
    <p:sldId id="372" r:id="rId13"/>
    <p:sldId id="409" r:id="rId14"/>
    <p:sldId id="374" r:id="rId15"/>
    <p:sldId id="411" r:id="rId16"/>
    <p:sldId id="376" r:id="rId17"/>
    <p:sldId id="410" r:id="rId18"/>
    <p:sldId id="412" r:id="rId19"/>
    <p:sldId id="377" r:id="rId20"/>
    <p:sldId id="413" r:id="rId21"/>
    <p:sldId id="378" r:id="rId22"/>
    <p:sldId id="379" r:id="rId23"/>
    <p:sldId id="414" r:id="rId24"/>
    <p:sldId id="380" r:id="rId25"/>
    <p:sldId id="415" r:id="rId26"/>
    <p:sldId id="381" r:id="rId27"/>
    <p:sldId id="416" r:id="rId28"/>
    <p:sldId id="272" r:id="rId29"/>
    <p:sldId id="276" r:id="rId30"/>
    <p:sldId id="382" r:id="rId31"/>
    <p:sldId id="271" r:id="rId32"/>
    <p:sldId id="277" r:id="rId33"/>
    <p:sldId id="383" r:id="rId34"/>
    <p:sldId id="270" r:id="rId35"/>
    <p:sldId id="278" r:id="rId36"/>
    <p:sldId id="384" r:id="rId37"/>
    <p:sldId id="417" r:id="rId38"/>
    <p:sldId id="269" r:id="rId39"/>
    <p:sldId id="385" r:id="rId40"/>
    <p:sldId id="418" r:id="rId41"/>
    <p:sldId id="392" r:id="rId42"/>
    <p:sldId id="279" r:id="rId43"/>
    <p:sldId id="391" r:id="rId44"/>
    <p:sldId id="387" r:id="rId45"/>
    <p:sldId id="268" r:id="rId46"/>
    <p:sldId id="280" r:id="rId47"/>
    <p:sldId id="393" r:id="rId48"/>
    <p:sldId id="394" r:id="rId49"/>
    <p:sldId id="395" r:id="rId50"/>
    <p:sldId id="396" r:id="rId51"/>
    <p:sldId id="267" r:id="rId52"/>
    <p:sldId id="281" r:id="rId53"/>
    <p:sldId id="397" r:id="rId54"/>
    <p:sldId id="266" r:id="rId55"/>
    <p:sldId id="282" r:id="rId56"/>
    <p:sldId id="398" r:id="rId57"/>
    <p:sldId id="399" r:id="rId58"/>
    <p:sldId id="265" r:id="rId59"/>
    <p:sldId id="283" r:id="rId60"/>
    <p:sldId id="400" r:id="rId61"/>
    <p:sldId id="264" r:id="rId62"/>
    <p:sldId id="284" r:id="rId63"/>
    <p:sldId id="421" r:id="rId64"/>
    <p:sldId id="422" r:id="rId65"/>
    <p:sldId id="405" r:id="rId66"/>
    <p:sldId id="420" r:id="rId67"/>
    <p:sldId id="423" r:id="rId68"/>
    <p:sldId id="424" r:id="rId69"/>
    <p:sldId id="425" r:id="rId70"/>
    <p:sldId id="402" r:id="rId71"/>
    <p:sldId id="407" r:id="rId72"/>
    <p:sldId id="406"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1111"/>
    <a:srgbClr val="007DAA"/>
    <a:srgbClr val="FBDA41"/>
    <a:srgbClr val="F5A724"/>
    <a:srgbClr val="8F4B03"/>
    <a:srgbClr val="FDC242"/>
    <a:srgbClr val="588E00"/>
    <a:srgbClr val="003635"/>
    <a:srgbClr val="5DD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1716" y="114"/>
      </p:cViewPr>
      <p:guideLst>
        <p:guide orient="horz" pos="1620"/>
        <p:guide pos="2880"/>
        <p:guide orient="horz" pos="216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18E60-4300-4729-A0D7-6AB984C3922D}" type="datetimeFigureOut">
              <a:rPr lang="en-US" smtClean="0"/>
              <a:t>4/2/2025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533E96-F078-4B3D-A8F4-F1AF21EBC357}" type="slidenum">
              <a:rPr lang="en-US" smtClean="0"/>
              <a:t>‹#›</a:t>
            </a:fld>
            <a:endParaRPr lang="en-US"/>
          </a:p>
        </p:txBody>
      </p:sp>
    </p:spTree>
    <p:extLst>
      <p:ext uri="{BB962C8B-B14F-4D97-AF65-F5344CB8AC3E}">
        <p14:creationId xmlns:p14="http://schemas.microsoft.com/office/powerpoint/2010/main" val="284430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15000" r="-1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00550" y="383453"/>
            <a:ext cx="7860888" cy="1976289"/>
          </a:xfrm>
          <a:noFill/>
          <a:effectLst>
            <a:outerShdw blurRad="50800" dist="38100" dir="2700000" algn="tl" rotWithShape="0">
              <a:prstClr val="black">
                <a:alpha val="40000"/>
              </a:prstClr>
            </a:outerShdw>
          </a:effectLst>
        </p:spPr>
        <p:txBody>
          <a:bodyPr>
            <a:normAutofit/>
          </a:bodyPr>
          <a:lstStyle>
            <a:lvl1pPr algn="l">
              <a:defRPr sz="360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648929" y="5206180"/>
            <a:ext cx="7846143" cy="904568"/>
          </a:xfrm>
        </p:spPr>
        <p:txBody>
          <a:bodyPr>
            <a:normAutofit/>
          </a:bodyPr>
          <a:lstStyle>
            <a:lvl1pPr marL="0" indent="0" algn="l">
              <a:buNone/>
              <a:defRPr sz="2800" b="0" i="0">
                <a:solidFill>
                  <a:schemeClr val="accent6">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40163" y="3206750"/>
            <a:ext cx="14636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6693" y="131967"/>
            <a:ext cx="8259098" cy="1018035"/>
          </a:xfrm>
        </p:spPr>
        <p:txBody>
          <a:bodyPr>
            <a:normAutofit/>
          </a:bodyPr>
          <a:lstStyle>
            <a:lvl1pPr algn="l">
              <a:defRPr sz="3600" baseline="0">
                <a:solidFill>
                  <a:schemeClr val="bg1"/>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501446" y="1887794"/>
            <a:ext cx="8244349" cy="4444181"/>
          </a:xfrm>
        </p:spPr>
        <p:txBody>
          <a:bodyPr/>
          <a:lstStyle>
            <a:lvl1pPr algn="l">
              <a:defRPr sz="2800">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blipFill dpi="0" rotWithShape="1">
          <a:blip r:embed="rId2">
            <a:lum/>
          </a:blip>
          <a:srcRect/>
          <a:stretch>
            <a:fillRect r="-3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2234" y="581381"/>
            <a:ext cx="6751111" cy="967132"/>
          </a:xfrm>
        </p:spPr>
        <p:txBody>
          <a:bodyPr>
            <a:normAutofit/>
          </a:bodyPr>
          <a:lstStyle>
            <a:lvl1pPr algn="l">
              <a:defRPr sz="3600">
                <a:solidFill>
                  <a:schemeClr val="accent6">
                    <a:lumMod val="60000"/>
                    <a:lumOff val="40000"/>
                  </a:schemeClr>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1902543" y="1612491"/>
            <a:ext cx="6776884" cy="4678168"/>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0068" y="195041"/>
            <a:ext cx="8093365" cy="1018033"/>
          </a:xfrm>
        </p:spPr>
        <p:txBody>
          <a:bodyPr>
            <a:normAutofit/>
          </a:bodyPr>
          <a:lstStyle>
            <a:lvl1pPr algn="l">
              <a:defRPr sz="3600" baseline="0">
                <a:solidFill>
                  <a:schemeClr val="bg1"/>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536879" y="2148364"/>
            <a:ext cx="4040188" cy="639763"/>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36879" y="2778227"/>
            <a:ext cx="4040188" cy="3035059"/>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572001" y="2148364"/>
            <a:ext cx="4041775" cy="639763"/>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1" y="2778227"/>
            <a:ext cx="4041775" cy="3035059"/>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5000" r="-1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4/2/2025</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
        <p:nvSpPr>
          <p:cNvPr id="7" name="TextBox 6">
            <a:extLst>
              <a:ext uri="{FF2B5EF4-FFF2-40B4-BE49-F238E27FC236}">
                <a16:creationId xmlns:a16="http://schemas.microsoft.com/office/drawing/2014/main" xmlns="" id="{11E867DF-3DCA-4725-94F0-F2B6BD747A82}"/>
              </a:ext>
            </a:extLst>
          </p:cNvPr>
          <p:cNvSpPr txBox="1"/>
          <p:nvPr userDrawn="1"/>
        </p:nvSpPr>
        <p:spPr>
          <a:xfrm>
            <a:off x="-9150" y="6951663"/>
            <a:ext cx="8389625" cy="523220"/>
          </a:xfrm>
          <a:prstGeom prst="rect">
            <a:avLst/>
          </a:prstGeom>
          <a:noFill/>
        </p:spPr>
        <p:txBody>
          <a:bodyPr wrap="square" rtlCol="0">
            <a:spAutoFit/>
          </a:bodyPr>
          <a:lstStyle/>
          <a:p>
            <a:r>
              <a:rPr lang="en-US" sz="1400" dirty="0">
                <a:solidFill>
                  <a:schemeClr val="bg1">
                    <a:lumMod val="65000"/>
                  </a:schemeClr>
                </a:solidFill>
              </a:rPr>
              <a:t>This presentation uses a free template provided by FPPT.com</a:t>
            </a:r>
          </a:p>
          <a:p>
            <a:r>
              <a:rPr lang="en-US" sz="1400" dirty="0">
                <a:solidFill>
                  <a:schemeClr val="bg1">
                    <a:lumMod val="65000"/>
                  </a:schemeClr>
                </a:solidFill>
              </a:rPr>
              <a:t>www.free-power-point-templates.com</a:t>
            </a:r>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hyperlink" Target="https://www.supremecourt.ohio.gov/courts/judicial-system/ohio-trial-court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teachingcivics.org/wordpress/wp-content/uploads/2013/06/Mini-Mock-Trial-State-v.-Alli1.pdf" TargetMode="External"/><Relationship Id="rId7" Type="http://schemas.openxmlformats.org/officeDocument/2006/relationships/hyperlink" Target="http://teachingcivics.org/wordpress/wp-content/uploads/2013/06/Mini-Mock-Trial-State-v.-Tony1.pdf" TargetMode="External"/><Relationship Id="rId2" Type="http://schemas.openxmlformats.org/officeDocument/2006/relationships/hyperlink" Target="http://teachingcivics.org/wordpress/wp-content/uploads/2013/06/Mini-Mock-Trial-Manual-Instructions-2014.pdf" TargetMode="External"/><Relationship Id="rId1" Type="http://schemas.openxmlformats.org/officeDocument/2006/relationships/slideLayout" Target="../slideLayouts/slideLayout2.xml"/><Relationship Id="rId6" Type="http://schemas.openxmlformats.org/officeDocument/2006/relationships/hyperlink" Target="http://teachingcivics.org/wordpress/wp-content/uploads/2013/06/State-v.-Max-Paulson-Diagram.pdf" TargetMode="External"/><Relationship Id="rId5" Type="http://schemas.openxmlformats.org/officeDocument/2006/relationships/hyperlink" Target="http://teachingcivics.org/wordpress/wp-content/uploads/2013/06/State-v.-Max-Paulson-Mock-Trial.pdf" TargetMode="External"/><Relationship Id="rId4" Type="http://schemas.openxmlformats.org/officeDocument/2006/relationships/hyperlink" Target="http://teachingcivics.org/lesson/mini-mock-trial-state-v-anderson/"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s://www.martindale.com/" TargetMode="External"/><Relationship Id="rId2" Type="http://schemas.openxmlformats.org/officeDocument/2006/relationships/hyperlink" Target="https://www.avvo.com/" TargetMode="External"/><Relationship Id="rId1" Type="http://schemas.openxmlformats.org/officeDocument/2006/relationships/slideLayout" Target="../slideLayouts/slideLayout2.xml"/><Relationship Id="rId4" Type="http://schemas.openxmlformats.org/officeDocument/2006/relationships/hyperlink" Target="https://www.americanbar.org/groups/legal_services/flh-home/flh-bar-directories-and-lawyer-finders/"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Law Merit Badge</a:t>
            </a:r>
          </a:p>
        </p:txBody>
      </p:sp>
      <p:sp>
        <p:nvSpPr>
          <p:cNvPr id="3" name="Subtitle 2"/>
          <p:cNvSpPr>
            <a:spLocks noGrp="1"/>
          </p:cNvSpPr>
          <p:nvPr>
            <p:ph type="subTitle" idx="1"/>
          </p:nvPr>
        </p:nvSpPr>
        <p:spPr/>
        <p:txBody>
          <a:bodyPr>
            <a:normAutofit fontScale="92500" lnSpcReduction="10000"/>
          </a:bodyPr>
          <a:lstStyle/>
          <a:p>
            <a:r>
              <a:rPr lang="en-US" dirty="0"/>
              <a:t>Troop 344 and 9344</a:t>
            </a:r>
          </a:p>
          <a:p>
            <a:r>
              <a:rPr lang="en-US" dirty="0"/>
              <a:t>Pemberville, OH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495" y="1657670"/>
            <a:ext cx="1072334" cy="1094674"/>
          </a:xfrm>
          <a:prstGeom prst="rect">
            <a:avLst/>
          </a:prstGeom>
        </p:spPr>
      </p:pic>
    </p:spTree>
    <p:extLst>
      <p:ext uri="{BB962C8B-B14F-4D97-AF65-F5344CB8AC3E}">
        <p14:creationId xmlns:p14="http://schemas.microsoft.com/office/powerpoint/2010/main" val="363920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Code of Hammurabi</a:t>
            </a:r>
          </a:p>
        </p:txBody>
      </p:sp>
      <p:sp>
        <p:nvSpPr>
          <p:cNvPr id="3" name="Content Placeholder 2"/>
          <p:cNvSpPr>
            <a:spLocks noGrp="1"/>
          </p:cNvSpPr>
          <p:nvPr>
            <p:ph idx="1"/>
          </p:nvPr>
        </p:nvSpPr>
        <p:spPr/>
        <p:txBody>
          <a:bodyPr>
            <a:normAutofit fontScale="85000" lnSpcReduction="20000"/>
          </a:bodyPr>
          <a:lstStyle/>
          <a:p>
            <a:r>
              <a:rPr lang="en-US" sz="3100" dirty="0"/>
              <a:t>The Code of Hammurabi was one of the earliest and most complete written legal codes and was proclaimed by the Babylonian king Hammurabi, who reigned from 1792 to 1750 B.C. </a:t>
            </a:r>
          </a:p>
          <a:p>
            <a:pPr lvl="1"/>
            <a:r>
              <a:rPr lang="en-US" sz="2600" dirty="0"/>
              <a:t>He set up a system of law to apply everywhere in his empire.</a:t>
            </a:r>
          </a:p>
          <a:p>
            <a:pPr lvl="1"/>
            <a:r>
              <a:rPr lang="en-US" sz="2600" dirty="0"/>
              <a:t>It divided the King’s subjects into three classes, free citizens with full civil rights, ordinary citizens with fewer rights, and slaves.</a:t>
            </a:r>
          </a:p>
          <a:p>
            <a:pPr lvl="1"/>
            <a:r>
              <a:rPr lang="en-US" sz="2600" dirty="0"/>
              <a:t>It included economic provisions (prices, tariffs, trade, and commerce), family law (marriage and divorce), criminal law (assault, theft), and civil law (slavery, debt).</a:t>
            </a:r>
          </a:p>
          <a:p>
            <a:pPr lvl="1"/>
            <a:r>
              <a:rPr lang="en-US" sz="2600" dirty="0"/>
              <a:t>It included many harsh punishments, sometimes demanding the removal of the guilty party's tongue, hands, breasts, eye or ear. </a:t>
            </a:r>
          </a:p>
          <a:p>
            <a:pPr lvl="1"/>
            <a:r>
              <a:rPr lang="en-US" sz="2600" dirty="0"/>
              <a:t>The code is also one of the earliest examples of an accused person being considered innocent until proven guilty.</a:t>
            </a:r>
          </a:p>
        </p:txBody>
      </p:sp>
    </p:spTree>
    <p:extLst>
      <p:ext uri="{BB962C8B-B14F-4D97-AF65-F5344CB8AC3E}">
        <p14:creationId xmlns:p14="http://schemas.microsoft.com/office/powerpoint/2010/main" val="3389349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9191"/>
            <a:ext cx="8229600" cy="1087817"/>
          </a:xfrm>
        </p:spPr>
        <p:txBody>
          <a:bodyPr>
            <a:normAutofit/>
          </a:bodyPr>
          <a:lstStyle/>
          <a:p>
            <a:pPr algn="l"/>
            <a:r>
              <a:rPr lang="en-US" sz="3600" dirty="0">
                <a:solidFill>
                  <a:schemeClr val="bg1"/>
                </a:solidFill>
                <a:effectLst>
                  <a:outerShdw blurRad="38100" dist="38100" dir="2700000" algn="tl">
                    <a:srgbClr val="000000">
                      <a:alpha val="43137"/>
                    </a:srgbClr>
                  </a:outerShdw>
                </a:effectLst>
              </a:rPr>
              <a:t>The Code of </a:t>
            </a:r>
            <a:r>
              <a:rPr lang="en-US" sz="3600" dirty="0" smtClean="0">
                <a:solidFill>
                  <a:schemeClr val="bg1"/>
                </a:solidFill>
                <a:effectLst>
                  <a:outerShdw blurRad="38100" dist="38100" dir="2700000" algn="tl">
                    <a:srgbClr val="000000">
                      <a:alpha val="43137"/>
                    </a:srgbClr>
                  </a:outerShdw>
                </a:effectLst>
              </a:rPr>
              <a:t>Hammurabi Stele</a:t>
            </a:r>
            <a:endParaRPr lang="en-US" sz="3600" dirty="0">
              <a:solidFill>
                <a:schemeClr val="bg1"/>
              </a:solidFill>
              <a:effectLst>
                <a:outerShdw blurRad="38100" dist="38100" dir="2700000" algn="tl">
                  <a:srgbClr val="000000">
                    <a:alpha val="43137"/>
                  </a:srgbClr>
                </a:outerShdw>
              </a:effectLst>
            </a:endParaRPr>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01089" y="1600200"/>
            <a:ext cx="2750822" cy="4525963"/>
          </a:xfrm>
        </p:spPr>
      </p:pic>
      <p:pic>
        <p:nvPicPr>
          <p:cNvPr id="10" name="Content Placeholder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1976192"/>
            <a:ext cx="4038600" cy="3773978"/>
          </a:xfrm>
        </p:spPr>
      </p:pic>
    </p:spTree>
    <p:extLst>
      <p:ext uri="{BB962C8B-B14F-4D97-AF65-F5344CB8AC3E}">
        <p14:creationId xmlns:p14="http://schemas.microsoft.com/office/powerpoint/2010/main" val="3971208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Justinian Code</a:t>
            </a:r>
          </a:p>
        </p:txBody>
      </p:sp>
      <p:sp>
        <p:nvSpPr>
          <p:cNvPr id="3" name="Content Placeholder 2"/>
          <p:cNvSpPr>
            <a:spLocks noGrp="1"/>
          </p:cNvSpPr>
          <p:nvPr>
            <p:ph idx="1"/>
          </p:nvPr>
        </p:nvSpPr>
        <p:spPr/>
        <p:txBody>
          <a:bodyPr>
            <a:normAutofit/>
          </a:bodyPr>
          <a:lstStyle/>
          <a:p>
            <a:r>
              <a:rPr lang="en-US" sz="2400" dirty="0"/>
              <a:t>Code of Justinian was a collection of laws and legal interpretations developed under the sponsorship of the Byzantine emperor Justinian I from 529 to 565 AD.</a:t>
            </a:r>
          </a:p>
          <a:p>
            <a:pPr lvl="1"/>
            <a:r>
              <a:rPr lang="en-US" sz="2000" dirty="0"/>
              <a:t>The laws of the time were collected, updated, and placed in order by subject (codification) so they could easily be looked up.</a:t>
            </a:r>
          </a:p>
          <a:p>
            <a:pPr lvl="1"/>
            <a:r>
              <a:rPr lang="en-US" sz="2000" dirty="0"/>
              <a:t>People became more sure what the laws were and had a better chance for justice.</a:t>
            </a:r>
          </a:p>
          <a:p>
            <a:pPr lvl="1"/>
            <a:r>
              <a:rPr lang="en-US" sz="2000" dirty="0"/>
              <a:t>Justinian also made certain that new laws were published to keep the code up-to-date.</a:t>
            </a:r>
          </a:p>
          <a:p>
            <a:pPr lvl="1"/>
            <a:r>
              <a:rPr lang="en-US" sz="2000" dirty="0"/>
              <a:t>Justinian’s Roman laws formed the basis of civil law and is considered the foundation of much of Western legal thought.</a:t>
            </a:r>
          </a:p>
        </p:txBody>
      </p:sp>
    </p:spTree>
    <p:extLst>
      <p:ext uri="{BB962C8B-B14F-4D97-AF65-F5344CB8AC3E}">
        <p14:creationId xmlns:p14="http://schemas.microsoft.com/office/powerpoint/2010/main" val="2729262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9191"/>
            <a:ext cx="8229600" cy="1087817"/>
          </a:xfrm>
        </p:spPr>
        <p:txBody>
          <a:bodyPr>
            <a:normAutofit/>
          </a:bodyPr>
          <a:lstStyle/>
          <a:p>
            <a:pPr algn="l"/>
            <a:r>
              <a:rPr lang="en-US" sz="3600" dirty="0">
                <a:solidFill>
                  <a:schemeClr val="bg1"/>
                </a:solidFill>
                <a:effectLst>
                  <a:outerShdw blurRad="38100" dist="38100" dir="2700000" algn="tl">
                    <a:srgbClr val="000000">
                      <a:alpha val="43137"/>
                    </a:srgbClr>
                  </a:outerShdw>
                </a:effectLst>
              </a:rPr>
              <a:t>The </a:t>
            </a:r>
            <a:r>
              <a:rPr lang="en-US" sz="3600" dirty="0" smtClean="0">
                <a:solidFill>
                  <a:schemeClr val="bg1"/>
                </a:solidFill>
                <a:effectLst>
                  <a:outerShdw blurRad="38100" dist="38100" dir="2700000" algn="tl">
                    <a:srgbClr val="000000">
                      <a:alpha val="43137"/>
                    </a:srgbClr>
                  </a:outerShdw>
                </a:effectLst>
              </a:rPr>
              <a:t>Justinian Code</a:t>
            </a:r>
            <a:endParaRPr lang="en-US" sz="3600" dirty="0">
              <a:solidFill>
                <a:schemeClr val="bg1"/>
              </a:solidFill>
              <a:effectLst>
                <a:outerShdw blurRad="38100" dist="38100" dir="2700000" algn="tl">
                  <a:srgbClr val="000000">
                    <a:alpha val="43137"/>
                  </a:srgbClr>
                </a:outerShdw>
              </a:effectLst>
            </a:endParaRPr>
          </a:p>
        </p:txBody>
      </p:sp>
      <p:pic>
        <p:nvPicPr>
          <p:cNvPr id="5" name="Content Placeholder 4"/>
          <p:cNvPicPr>
            <a:picLocks noGrp="1" noChangeAspect="1"/>
          </p:cNvPicPr>
          <p:nvPr>
            <p:ph sz="half" idx="1"/>
          </p:nvPr>
        </p:nvPicPr>
        <p:blipFill>
          <a:blip r:embed="rId2"/>
          <a:stretch>
            <a:fillRect/>
          </a:stretch>
        </p:blipFill>
        <p:spPr>
          <a:xfrm>
            <a:off x="663286" y="1600200"/>
            <a:ext cx="3626427" cy="4525963"/>
          </a:xfrm>
          <a:prstGeom prst="rect">
            <a:avLst/>
          </a:prstGeo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67217"/>
            <a:ext cx="4038600" cy="2991929"/>
          </a:xfrm>
        </p:spPr>
      </p:pic>
    </p:spTree>
    <p:extLst>
      <p:ext uri="{BB962C8B-B14F-4D97-AF65-F5344CB8AC3E}">
        <p14:creationId xmlns:p14="http://schemas.microsoft.com/office/powerpoint/2010/main" val="2762598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Magna Carta</a:t>
            </a:r>
          </a:p>
        </p:txBody>
      </p:sp>
      <p:sp>
        <p:nvSpPr>
          <p:cNvPr id="3" name="Content Placeholder 2"/>
          <p:cNvSpPr>
            <a:spLocks noGrp="1"/>
          </p:cNvSpPr>
          <p:nvPr>
            <p:ph idx="1"/>
          </p:nvPr>
        </p:nvSpPr>
        <p:spPr>
          <a:xfrm>
            <a:off x="501447" y="1887794"/>
            <a:ext cx="4838650" cy="4897054"/>
          </a:xfrm>
        </p:spPr>
        <p:txBody>
          <a:bodyPr>
            <a:normAutofit/>
          </a:bodyPr>
          <a:lstStyle/>
          <a:p>
            <a:r>
              <a:rPr lang="en-US" sz="2400" dirty="0"/>
              <a:t>The Magna Carta was a charter of English liberties granted by King John on June 15, 1215 under threat of civil war. </a:t>
            </a:r>
          </a:p>
          <a:p>
            <a:pPr lvl="1"/>
            <a:r>
              <a:rPr lang="en-US" sz="2000" dirty="0"/>
              <a:t>The Magna Carta is considered a foundational document in the development of constitutional law. </a:t>
            </a:r>
          </a:p>
          <a:p>
            <a:pPr lvl="1"/>
            <a:r>
              <a:rPr lang="en-US" sz="2000" dirty="0"/>
              <a:t>It introduced the concept of rule of law, where even the monarchy was not above the law. </a:t>
            </a:r>
          </a:p>
          <a:p>
            <a:pPr lvl="1"/>
            <a:r>
              <a:rPr lang="en-US" sz="2000" dirty="0"/>
              <a:t>Many of its principles, such as habeas corpus and trial by jury, remain central to modern legal systems.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3651" y="1887794"/>
            <a:ext cx="3152140" cy="4677002"/>
          </a:xfrm>
          <a:prstGeom prst="rect">
            <a:avLst/>
          </a:prstGeom>
        </p:spPr>
      </p:pic>
    </p:spTree>
    <p:extLst>
      <p:ext uri="{BB962C8B-B14F-4D97-AF65-F5344CB8AC3E}">
        <p14:creationId xmlns:p14="http://schemas.microsoft.com/office/powerpoint/2010/main" val="2751858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Requirement 2</a:t>
            </a:r>
          </a:p>
        </p:txBody>
      </p:sp>
      <p:sp>
        <p:nvSpPr>
          <p:cNvPr id="5" name="Content Placeholder 4"/>
          <p:cNvSpPr>
            <a:spLocks noGrp="1"/>
          </p:cNvSpPr>
          <p:nvPr>
            <p:ph idx="1"/>
          </p:nvPr>
        </p:nvSpPr>
        <p:spPr/>
        <p:txBody>
          <a:bodyPr/>
          <a:lstStyle/>
          <a:p>
            <a:pPr marL="514350" indent="-514350">
              <a:buFont typeface="+mj-lt"/>
              <a:buAutoNum type="arabicPeriod" startAt="2"/>
            </a:pPr>
            <a:r>
              <a:rPr lang="en-US" dirty="0"/>
              <a:t>Discuss TWO of the following:</a:t>
            </a:r>
          </a:p>
          <a:p>
            <a:pPr marL="971550" lvl="1" indent="-514350">
              <a:buFont typeface="+mj-lt"/>
              <a:buAutoNum type="alphaLcPeriod"/>
            </a:pPr>
            <a:r>
              <a:rPr lang="en-US" dirty="0"/>
              <a:t>The Justinian Code, The Code of Hammurabi, and the Magna Carta.</a:t>
            </a:r>
          </a:p>
          <a:p>
            <a:pPr marL="971550" lvl="1" indent="-514350">
              <a:buFont typeface="+mj-lt"/>
              <a:buAutoNum type="alphaLcPeriod"/>
            </a:pPr>
            <a:r>
              <a:rPr lang="en-US" dirty="0">
                <a:solidFill>
                  <a:srgbClr val="C00000"/>
                </a:solidFill>
              </a:rPr>
              <a:t>The development of the jury system.</a:t>
            </a:r>
          </a:p>
          <a:p>
            <a:pPr marL="971550" lvl="1" indent="-514350">
              <a:buFont typeface="+mj-lt"/>
              <a:buAutoNum type="alphaLcPeriod"/>
            </a:pPr>
            <a:r>
              <a:rPr lang="en-US" dirty="0"/>
              <a:t>Two famous trials in history.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779" y="465457"/>
            <a:ext cx="914400" cy="933450"/>
          </a:xfrm>
          <a:prstGeom prst="rect">
            <a:avLst/>
          </a:prstGeom>
        </p:spPr>
      </p:pic>
    </p:spTree>
    <p:extLst>
      <p:ext uri="{BB962C8B-B14F-4D97-AF65-F5344CB8AC3E}">
        <p14:creationId xmlns:p14="http://schemas.microsoft.com/office/powerpoint/2010/main" val="2799973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EEDEED-58B5-482C-B1B6-1A3E85CA85F7}"/>
              </a:ext>
            </a:extLst>
          </p:cNvPr>
          <p:cNvSpPr>
            <a:spLocks noGrp="1"/>
          </p:cNvSpPr>
          <p:nvPr>
            <p:ph type="title"/>
          </p:nvPr>
        </p:nvSpPr>
        <p:spPr/>
        <p:txBody>
          <a:bodyPr/>
          <a:lstStyle/>
          <a:p>
            <a:r>
              <a:rPr lang="en-US" dirty="0"/>
              <a:t>Development of the Jury System</a:t>
            </a:r>
          </a:p>
        </p:txBody>
      </p:sp>
      <p:sp>
        <p:nvSpPr>
          <p:cNvPr id="3" name="Content Placeholder 2">
            <a:extLst>
              <a:ext uri="{FF2B5EF4-FFF2-40B4-BE49-F238E27FC236}">
                <a16:creationId xmlns:a16="http://schemas.microsoft.com/office/drawing/2014/main" xmlns="" id="{66E59688-15FA-4986-BB24-8524D1BCB4BA}"/>
              </a:ext>
            </a:extLst>
          </p:cNvPr>
          <p:cNvSpPr>
            <a:spLocks noGrp="1"/>
          </p:cNvSpPr>
          <p:nvPr>
            <p:ph idx="1"/>
          </p:nvPr>
        </p:nvSpPr>
        <p:spPr>
          <a:xfrm>
            <a:off x="283464" y="1887794"/>
            <a:ext cx="8595360" cy="4174678"/>
          </a:xfrm>
        </p:spPr>
        <p:txBody>
          <a:bodyPr>
            <a:normAutofit fontScale="92500" lnSpcReduction="20000"/>
          </a:bodyPr>
          <a:lstStyle/>
          <a:p>
            <a:r>
              <a:rPr lang="en-US" sz="2600" dirty="0"/>
              <a:t>In the 6th century B. C., designated </a:t>
            </a:r>
            <a:r>
              <a:rPr lang="en-US" sz="2600" dirty="0" smtClean="0"/>
              <a:t>Greek citizens </a:t>
            </a:r>
            <a:r>
              <a:rPr lang="en-US" sz="2600" dirty="0"/>
              <a:t>tried and passed judgment on questions of law.  </a:t>
            </a:r>
          </a:p>
          <a:p>
            <a:r>
              <a:rPr lang="en-US" sz="2600" dirty="0"/>
              <a:t>The Greek system evolved into Rome’s </a:t>
            </a:r>
            <a:r>
              <a:rPr lang="en-US" sz="2600" dirty="0" err="1"/>
              <a:t>Judices</a:t>
            </a:r>
            <a:r>
              <a:rPr lang="en-US" sz="2600" dirty="0"/>
              <a:t> by the 4th century B. C. </a:t>
            </a:r>
            <a:r>
              <a:rPr lang="en-US" dirty="0"/>
              <a:t> </a:t>
            </a:r>
          </a:p>
          <a:p>
            <a:pPr lvl="1"/>
            <a:r>
              <a:rPr lang="en-US" sz="2200" dirty="0"/>
              <a:t>It was this system that was most likely the first form of juries in England having arrived on British shores with the Roman Conquest.  </a:t>
            </a:r>
          </a:p>
          <a:p>
            <a:r>
              <a:rPr lang="en-US" sz="2600" dirty="0"/>
              <a:t>By the late 800s, under the leadership of Alfred the Great, trial by a jury of one’s peers became the norm throughout England and is considered as the start of the modern jury system.  </a:t>
            </a:r>
          </a:p>
          <a:p>
            <a:r>
              <a:rPr lang="en-US" sz="2600" dirty="0"/>
              <a:t>In 1215 the Magna Carta affirmed that trial by jury would be the standard for all subjects of the English – and later British – crown</a:t>
            </a:r>
            <a:r>
              <a:rPr lang="en-US" sz="2600" dirty="0" smtClean="0"/>
              <a:t>.</a:t>
            </a:r>
            <a:endParaRPr lang="en-US" sz="2600" dirty="0"/>
          </a:p>
        </p:txBody>
      </p:sp>
    </p:spTree>
    <p:extLst>
      <p:ext uri="{BB962C8B-B14F-4D97-AF65-F5344CB8AC3E}">
        <p14:creationId xmlns:p14="http://schemas.microsoft.com/office/powerpoint/2010/main" val="316361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EEDEED-58B5-482C-B1B6-1A3E85CA85F7}"/>
              </a:ext>
            </a:extLst>
          </p:cNvPr>
          <p:cNvSpPr>
            <a:spLocks noGrp="1"/>
          </p:cNvSpPr>
          <p:nvPr>
            <p:ph type="title"/>
          </p:nvPr>
        </p:nvSpPr>
        <p:spPr>
          <a:xfrm>
            <a:off x="486692" y="131967"/>
            <a:ext cx="8547579" cy="1018035"/>
          </a:xfrm>
        </p:spPr>
        <p:txBody>
          <a:bodyPr>
            <a:normAutofit/>
          </a:bodyPr>
          <a:lstStyle/>
          <a:p>
            <a:r>
              <a:rPr lang="en-US" dirty="0"/>
              <a:t>Development of the Jury </a:t>
            </a:r>
            <a:r>
              <a:rPr lang="en-US" dirty="0" smtClean="0"/>
              <a:t>System (continued)</a:t>
            </a:r>
            <a:endParaRPr lang="en-US" dirty="0"/>
          </a:p>
        </p:txBody>
      </p:sp>
      <p:sp>
        <p:nvSpPr>
          <p:cNvPr id="3" name="Content Placeholder 2">
            <a:extLst>
              <a:ext uri="{FF2B5EF4-FFF2-40B4-BE49-F238E27FC236}">
                <a16:creationId xmlns:a16="http://schemas.microsoft.com/office/drawing/2014/main" xmlns="" id="{66E59688-15FA-4986-BB24-8524D1BCB4BA}"/>
              </a:ext>
            </a:extLst>
          </p:cNvPr>
          <p:cNvSpPr>
            <a:spLocks noGrp="1"/>
          </p:cNvSpPr>
          <p:nvPr>
            <p:ph idx="1"/>
          </p:nvPr>
        </p:nvSpPr>
        <p:spPr>
          <a:xfrm>
            <a:off x="283464" y="1887794"/>
            <a:ext cx="8595360" cy="4577014"/>
          </a:xfrm>
        </p:spPr>
        <p:txBody>
          <a:bodyPr>
            <a:normAutofit fontScale="77500" lnSpcReduction="20000"/>
          </a:bodyPr>
          <a:lstStyle/>
          <a:p>
            <a:r>
              <a:rPr lang="en-US" sz="3100" dirty="0" smtClean="0"/>
              <a:t>In </a:t>
            </a:r>
            <a:r>
              <a:rPr lang="en-US" sz="3100" dirty="0"/>
              <a:t>the early 1600s British subjects began sailing for America and the rights that they had been guaranteed in the Magna Carta, including trial by jury, were reasserted in the colonial charters.   </a:t>
            </a:r>
          </a:p>
          <a:p>
            <a:r>
              <a:rPr lang="en-US" sz="3100" dirty="0"/>
              <a:t>In 1776, in our Declaration of Independence America’s founding fathers made trial by jury a right.</a:t>
            </a:r>
          </a:p>
          <a:p>
            <a:r>
              <a:rPr lang="en-US" sz="3100" dirty="0"/>
              <a:t>The 4</a:t>
            </a:r>
            <a:r>
              <a:rPr lang="en-US" sz="3100" baseline="30000" dirty="0"/>
              <a:t>th</a:t>
            </a:r>
            <a:r>
              <a:rPr lang="en-US" sz="3100" dirty="0"/>
              <a:t>, 5</a:t>
            </a:r>
            <a:r>
              <a:rPr lang="en-US" sz="3100" baseline="30000" dirty="0"/>
              <a:t>th</a:t>
            </a:r>
            <a:r>
              <a:rPr lang="en-US" sz="3100" dirty="0"/>
              <a:t>, 6</a:t>
            </a:r>
            <a:r>
              <a:rPr lang="en-US" sz="3100" baseline="30000" dirty="0"/>
              <a:t>th</a:t>
            </a:r>
            <a:r>
              <a:rPr lang="en-US" sz="3100" dirty="0"/>
              <a:t>, and 7</a:t>
            </a:r>
            <a:r>
              <a:rPr lang="en-US" sz="3100" baseline="30000" dirty="0"/>
              <a:t>th</a:t>
            </a:r>
            <a:r>
              <a:rPr lang="en-US" sz="3100" dirty="0"/>
              <a:t> Amendments of the Bill of Rights outlines the rights to a fair and speedy trial, the right to confront witnesses, the right to counsel, accused persons in criminal trials do not have to testify, and the right to trial by jury in specified cases. </a:t>
            </a:r>
          </a:p>
          <a:p>
            <a:r>
              <a:rPr lang="en-US" sz="3100" dirty="0"/>
              <a:t>These amendments, combined with statutes and laws established by court decisions make up the rights and procedures guaranteed to all Americans in court.</a:t>
            </a:r>
          </a:p>
        </p:txBody>
      </p:sp>
    </p:spTree>
    <p:extLst>
      <p:ext uri="{BB962C8B-B14F-4D97-AF65-F5344CB8AC3E}">
        <p14:creationId xmlns:p14="http://schemas.microsoft.com/office/powerpoint/2010/main" val="3640528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Requirement 2</a:t>
            </a:r>
          </a:p>
        </p:txBody>
      </p:sp>
      <p:sp>
        <p:nvSpPr>
          <p:cNvPr id="5" name="Content Placeholder 4"/>
          <p:cNvSpPr>
            <a:spLocks noGrp="1"/>
          </p:cNvSpPr>
          <p:nvPr>
            <p:ph idx="1"/>
          </p:nvPr>
        </p:nvSpPr>
        <p:spPr/>
        <p:txBody>
          <a:bodyPr/>
          <a:lstStyle/>
          <a:p>
            <a:pPr marL="514350" indent="-514350">
              <a:buFont typeface="+mj-lt"/>
              <a:buAutoNum type="arabicPeriod" startAt="2"/>
            </a:pPr>
            <a:r>
              <a:rPr lang="en-US" dirty="0"/>
              <a:t>Discuss TWO of the following:</a:t>
            </a:r>
          </a:p>
          <a:p>
            <a:pPr marL="971550" lvl="1" indent="-514350">
              <a:buFont typeface="+mj-lt"/>
              <a:buAutoNum type="alphaLcPeriod"/>
            </a:pPr>
            <a:r>
              <a:rPr lang="en-US" dirty="0"/>
              <a:t>The Justinian Code, The Code of Hammurabi, and the Magna Carta.</a:t>
            </a:r>
          </a:p>
          <a:p>
            <a:pPr marL="971550" lvl="1" indent="-514350">
              <a:buFont typeface="+mj-lt"/>
              <a:buAutoNum type="alphaLcPeriod"/>
            </a:pPr>
            <a:r>
              <a:rPr lang="en-US" dirty="0"/>
              <a:t>The development of the jury system.</a:t>
            </a:r>
          </a:p>
          <a:p>
            <a:pPr marL="971550" lvl="1" indent="-514350">
              <a:buFont typeface="+mj-lt"/>
              <a:buAutoNum type="alphaLcPeriod"/>
            </a:pPr>
            <a:r>
              <a:rPr lang="en-US" dirty="0">
                <a:solidFill>
                  <a:srgbClr val="C00000"/>
                </a:solidFill>
              </a:rPr>
              <a:t>Two famous trials in history.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779" y="465457"/>
            <a:ext cx="914400" cy="933450"/>
          </a:xfrm>
          <a:prstGeom prst="rect">
            <a:avLst/>
          </a:prstGeom>
        </p:spPr>
      </p:pic>
    </p:spTree>
    <p:extLst>
      <p:ext uri="{BB962C8B-B14F-4D97-AF65-F5344CB8AC3E}">
        <p14:creationId xmlns:p14="http://schemas.microsoft.com/office/powerpoint/2010/main" val="2888635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8C790E-4C21-4303-BA30-F9743AA19327}"/>
              </a:ext>
            </a:extLst>
          </p:cNvPr>
          <p:cNvSpPr>
            <a:spLocks noGrp="1"/>
          </p:cNvSpPr>
          <p:nvPr>
            <p:ph type="title"/>
          </p:nvPr>
        </p:nvSpPr>
        <p:spPr/>
        <p:txBody>
          <a:bodyPr/>
          <a:lstStyle/>
          <a:p>
            <a:r>
              <a:rPr lang="en-US" dirty="0"/>
              <a:t>Brown v. Board of Education (1954)</a:t>
            </a:r>
          </a:p>
        </p:txBody>
      </p:sp>
      <p:sp>
        <p:nvSpPr>
          <p:cNvPr id="3" name="Content Placeholder 2">
            <a:extLst>
              <a:ext uri="{FF2B5EF4-FFF2-40B4-BE49-F238E27FC236}">
                <a16:creationId xmlns:a16="http://schemas.microsoft.com/office/drawing/2014/main" xmlns="" id="{ECE975B8-D481-4616-B23D-54F0E84885A9}"/>
              </a:ext>
            </a:extLst>
          </p:cNvPr>
          <p:cNvSpPr>
            <a:spLocks noGrp="1"/>
          </p:cNvSpPr>
          <p:nvPr>
            <p:ph idx="1"/>
          </p:nvPr>
        </p:nvSpPr>
        <p:spPr>
          <a:xfrm>
            <a:off x="501446" y="1887794"/>
            <a:ext cx="8244349" cy="4796470"/>
          </a:xfrm>
        </p:spPr>
        <p:txBody>
          <a:bodyPr>
            <a:normAutofit fontScale="70000" lnSpcReduction="20000"/>
          </a:bodyPr>
          <a:lstStyle/>
          <a:p>
            <a:r>
              <a:rPr lang="en-US" sz="3100" b="1" dirty="0"/>
              <a:t>Issue:</a:t>
            </a:r>
            <a:r>
              <a:rPr lang="en-US" sz="3100" dirty="0"/>
              <a:t> Do racially segregated public schools violate the Equal Protection </a:t>
            </a:r>
            <a:r>
              <a:rPr lang="en-US" sz="3100" dirty="0" smtClean="0"/>
              <a:t>Clause?</a:t>
            </a:r>
          </a:p>
          <a:p>
            <a:r>
              <a:rPr lang="en-US" sz="3100" b="1" dirty="0" smtClean="0"/>
              <a:t>Result</a:t>
            </a:r>
            <a:r>
              <a:rPr lang="en-US" sz="3100" b="1" dirty="0"/>
              <a:t>:</a:t>
            </a:r>
            <a:r>
              <a:rPr lang="en-US" sz="3100" dirty="0"/>
              <a:t> Yes. A unanimous Court overturned </a:t>
            </a:r>
            <a:r>
              <a:rPr lang="en-US" sz="3100" i="1" dirty="0"/>
              <a:t>Plessy v. Ferguson</a:t>
            </a:r>
            <a:r>
              <a:rPr lang="en-US" sz="3100" dirty="0"/>
              <a:t> and held that state laws requiring or allowing racially segregated schools violate the Equal Protection Clause of the Fourteenth Amendment. The Court famously stated "separate educational facilities are inherently unequal</a:t>
            </a:r>
            <a:r>
              <a:rPr lang="en-US" sz="3100" dirty="0" smtClean="0"/>
              <a:t>.“</a:t>
            </a:r>
          </a:p>
          <a:p>
            <a:r>
              <a:rPr lang="en-US" sz="3100" b="1" dirty="0" smtClean="0"/>
              <a:t>Importance</a:t>
            </a:r>
            <a:r>
              <a:rPr lang="en-US" sz="3100" b="1" dirty="0"/>
              <a:t>:</a:t>
            </a:r>
            <a:r>
              <a:rPr lang="en-US" sz="3100" dirty="0"/>
              <a:t> The Brown decision is heralded as a landmark decision in Supreme Court history, overturning </a:t>
            </a:r>
            <a:r>
              <a:rPr lang="en-US" sz="3100" i="1" dirty="0"/>
              <a:t>Plessy v. Ferguson</a:t>
            </a:r>
            <a:r>
              <a:rPr lang="en-US" sz="3100" dirty="0"/>
              <a:t> (1896) which had created the "separate but equal" doctrine. In </a:t>
            </a:r>
            <a:r>
              <a:rPr lang="en-US" sz="3100" i="1" dirty="0"/>
              <a:t>Plessy</a:t>
            </a:r>
            <a:r>
              <a:rPr lang="en-US" sz="3100" dirty="0"/>
              <a:t>, The Court held that even though a Louisiana law required rail passengers to be segregated based on race, there was no violation of the Fourteenth Amendment's Equal Protection Clause so long as the accommodations at issue were "separate, but equal." By overturning this doctrine, the </a:t>
            </a:r>
            <a:r>
              <a:rPr lang="en-US" sz="3100" i="1" dirty="0"/>
              <a:t>Brown</a:t>
            </a:r>
            <a:r>
              <a:rPr lang="en-US" sz="3100" dirty="0"/>
              <a:t> Court helped lay the ground for the civil rights movement and integration across the country.</a:t>
            </a:r>
          </a:p>
          <a:p>
            <a:endParaRPr lang="en-US" dirty="0"/>
          </a:p>
        </p:txBody>
      </p:sp>
    </p:spTree>
    <p:extLst>
      <p:ext uri="{BB962C8B-B14F-4D97-AF65-F5344CB8AC3E}">
        <p14:creationId xmlns:p14="http://schemas.microsoft.com/office/powerpoint/2010/main" val="3947506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Law Merit Badge Requirements</a:t>
            </a:r>
          </a:p>
        </p:txBody>
      </p:sp>
      <p:sp>
        <p:nvSpPr>
          <p:cNvPr id="3" name="Content Placeholder 2"/>
          <p:cNvSpPr>
            <a:spLocks noGrp="1"/>
          </p:cNvSpPr>
          <p:nvPr>
            <p:ph idx="1"/>
          </p:nvPr>
        </p:nvSpPr>
        <p:spPr>
          <a:xfrm>
            <a:off x="501446" y="1887795"/>
            <a:ext cx="8244349" cy="3104829"/>
          </a:xfrm>
        </p:spPr>
        <p:txBody>
          <a:bodyPr>
            <a:normAutofit lnSpcReduction="10000"/>
          </a:bodyPr>
          <a:lstStyle/>
          <a:p>
            <a:pPr marL="514350" indent="-514350">
              <a:buFont typeface="+mj-lt"/>
              <a:buAutoNum type="arabicPeriod"/>
            </a:pPr>
            <a:r>
              <a:rPr lang="en-US" sz="2400" dirty="0"/>
              <a:t>Define "law." Tell some of its sources. Describe functions it serves.</a:t>
            </a:r>
          </a:p>
          <a:p>
            <a:pPr marL="514350" indent="-514350">
              <a:buFont typeface="+mj-lt"/>
              <a:buAutoNum type="arabicPeriod"/>
            </a:pPr>
            <a:r>
              <a:rPr lang="en-US" sz="2400" dirty="0"/>
              <a:t>Discuss TWO of the following:</a:t>
            </a:r>
          </a:p>
          <a:p>
            <a:pPr marL="971550" lvl="1" indent="-514350">
              <a:buFont typeface="+mj-lt"/>
              <a:buAutoNum type="alphaLcPeriod"/>
            </a:pPr>
            <a:r>
              <a:rPr lang="en-US" sz="2000" dirty="0"/>
              <a:t>The Justinian Code, The Code of Hammurabi, and the Magna Carta.</a:t>
            </a:r>
          </a:p>
          <a:p>
            <a:pPr marL="971550" lvl="1" indent="-514350">
              <a:buFont typeface="+mj-lt"/>
              <a:buAutoNum type="alphaLcPeriod"/>
            </a:pPr>
            <a:r>
              <a:rPr lang="en-US" sz="2000" dirty="0"/>
              <a:t>The development of the jury system.</a:t>
            </a:r>
          </a:p>
          <a:p>
            <a:pPr marL="971550" lvl="1" indent="-514350">
              <a:buFont typeface="+mj-lt"/>
              <a:buAutoNum type="alphaLcPeriod"/>
            </a:pPr>
            <a:r>
              <a:rPr lang="en-US" sz="2000" dirty="0"/>
              <a:t>Two famous trials in history.</a:t>
            </a:r>
          </a:p>
          <a:p>
            <a:pPr marL="514350" indent="-514350">
              <a:buFont typeface="+mj-lt"/>
              <a:buAutoNum type="arabicPeriod"/>
            </a:pPr>
            <a:r>
              <a:rPr lang="en-US" sz="2400" dirty="0"/>
              <a:t>Tell what civil law is; tell what criminal law is. Tell the main differences between them. Give examples of each.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1391" y="954344"/>
            <a:ext cx="914400" cy="933450"/>
          </a:xfrm>
          <a:prstGeom prst="rect">
            <a:avLst/>
          </a:prstGeom>
        </p:spPr>
      </p:pic>
    </p:spTree>
    <p:extLst>
      <p:ext uri="{BB962C8B-B14F-4D97-AF65-F5344CB8AC3E}">
        <p14:creationId xmlns:p14="http://schemas.microsoft.com/office/powerpoint/2010/main" val="4103309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Brown v. Board of Education (1954)</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6524" y="1887538"/>
            <a:ext cx="7754139" cy="4445000"/>
          </a:xfrm>
        </p:spPr>
      </p:pic>
    </p:spTree>
    <p:extLst>
      <p:ext uri="{BB962C8B-B14F-4D97-AF65-F5344CB8AC3E}">
        <p14:creationId xmlns:p14="http://schemas.microsoft.com/office/powerpoint/2010/main" val="1341636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Gideon v. Wainwright (1963)</a:t>
            </a:r>
          </a:p>
        </p:txBody>
      </p:sp>
      <p:sp>
        <p:nvSpPr>
          <p:cNvPr id="3" name="Content Placeholder 2"/>
          <p:cNvSpPr>
            <a:spLocks noGrp="1"/>
          </p:cNvSpPr>
          <p:nvPr>
            <p:ph idx="1"/>
          </p:nvPr>
        </p:nvSpPr>
        <p:spPr>
          <a:xfrm>
            <a:off x="274321" y="1887794"/>
            <a:ext cx="5376671" cy="4842190"/>
          </a:xfrm>
        </p:spPr>
        <p:txBody>
          <a:bodyPr>
            <a:normAutofit fontScale="85000" lnSpcReduction="10000"/>
          </a:bodyPr>
          <a:lstStyle/>
          <a:p>
            <a:r>
              <a:rPr lang="en-US" sz="2600" b="1" dirty="0"/>
              <a:t>Issue:</a:t>
            </a:r>
            <a:r>
              <a:rPr lang="en-US" sz="2600" dirty="0"/>
              <a:t> Does the Constitution require that any individual charged with a felony, but unable to pay for a lawyer, be guaranteed the free assistance of legal </a:t>
            </a:r>
            <a:r>
              <a:rPr lang="en-US" sz="2600" dirty="0" smtClean="0"/>
              <a:t>counsel?</a:t>
            </a:r>
          </a:p>
          <a:p>
            <a:r>
              <a:rPr lang="en-US" sz="2600" b="1" dirty="0" smtClean="0"/>
              <a:t>Result</a:t>
            </a:r>
            <a:r>
              <a:rPr lang="en-US" sz="2600" b="1" dirty="0"/>
              <a:t>:</a:t>
            </a:r>
            <a:r>
              <a:rPr lang="en-US" sz="2600" dirty="0"/>
              <a:t> Yes, according to a unanimous Supreme Court. The Court held that the Sixth Amendment right to assistance of counsel applies to criminal state trials and that "lawyers in criminal court are necessities, not luxuries</a:t>
            </a:r>
            <a:r>
              <a:rPr lang="en-US" sz="2600" dirty="0" smtClean="0"/>
              <a:t>.“</a:t>
            </a:r>
          </a:p>
          <a:p>
            <a:r>
              <a:rPr lang="en-US" sz="2600" b="1" dirty="0" smtClean="0"/>
              <a:t>Importance</a:t>
            </a:r>
            <a:r>
              <a:rPr lang="en-US" sz="2600" b="1" dirty="0"/>
              <a:t>:</a:t>
            </a:r>
            <a:r>
              <a:rPr lang="en-US" sz="2600" dirty="0"/>
              <a:t> Along with the right to assistance for state criminal defendants, the </a:t>
            </a:r>
            <a:r>
              <a:rPr lang="en-US" sz="2600" i="1" dirty="0"/>
              <a:t>Gideon</a:t>
            </a:r>
            <a:r>
              <a:rPr lang="en-US" sz="2600" dirty="0"/>
              <a:t> decision had the effect of expanding public defender systems across the country.</a:t>
            </a:r>
          </a:p>
          <a:p>
            <a:endParaRPr lang="en-US" dirty="0"/>
          </a:p>
        </p:txBody>
      </p:sp>
      <p:pic>
        <p:nvPicPr>
          <p:cNvPr id="5" name="Picture 4"/>
          <p:cNvPicPr>
            <a:picLocks noChangeAspect="1"/>
          </p:cNvPicPr>
          <p:nvPr/>
        </p:nvPicPr>
        <p:blipFill>
          <a:blip r:embed="rId2"/>
          <a:stretch>
            <a:fillRect/>
          </a:stretch>
        </p:blipFill>
        <p:spPr>
          <a:xfrm>
            <a:off x="5844842" y="1887794"/>
            <a:ext cx="3055880" cy="4334256"/>
          </a:xfrm>
          <a:prstGeom prst="rect">
            <a:avLst/>
          </a:prstGeom>
        </p:spPr>
      </p:pic>
    </p:spTree>
    <p:extLst>
      <p:ext uri="{BB962C8B-B14F-4D97-AF65-F5344CB8AC3E}">
        <p14:creationId xmlns:p14="http://schemas.microsoft.com/office/powerpoint/2010/main" val="1066646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Miranda v. Arizona (1966)</a:t>
            </a:r>
          </a:p>
        </p:txBody>
      </p:sp>
      <p:sp>
        <p:nvSpPr>
          <p:cNvPr id="3" name="Content Placeholder 2"/>
          <p:cNvSpPr>
            <a:spLocks noGrp="1"/>
          </p:cNvSpPr>
          <p:nvPr>
            <p:ph idx="1"/>
          </p:nvPr>
        </p:nvSpPr>
        <p:spPr/>
        <p:txBody>
          <a:bodyPr>
            <a:normAutofit fontScale="85000" lnSpcReduction="20000"/>
          </a:bodyPr>
          <a:lstStyle/>
          <a:p>
            <a:r>
              <a:rPr lang="en-US" b="1" dirty="0"/>
              <a:t>Issue:</a:t>
            </a:r>
            <a:r>
              <a:rPr lang="en-US" dirty="0"/>
              <a:t> Are police constitutionally required to inform people in custody of their rights to remain silent and to an </a:t>
            </a:r>
            <a:r>
              <a:rPr lang="en-US" dirty="0" smtClean="0"/>
              <a:t>attorney?</a:t>
            </a:r>
          </a:p>
          <a:p>
            <a:r>
              <a:rPr lang="en-US" b="1" dirty="0" smtClean="0"/>
              <a:t>Result</a:t>
            </a:r>
            <a:r>
              <a:rPr lang="en-US" b="1" dirty="0"/>
              <a:t>:</a:t>
            </a:r>
            <a:r>
              <a:rPr lang="en-US" dirty="0"/>
              <a:t> Yes, the Court found that the Fifth and Sixth Amendments require police to inform individuals in custody that they have a right to remain silent and to be assisted by an attorney. According to the Court, if the police fail to do so, a criminal court judge may rule that any statements made by the accused cannot be admitted as evidence during </a:t>
            </a:r>
            <a:r>
              <a:rPr lang="en-US" dirty="0" smtClean="0"/>
              <a:t>trial.</a:t>
            </a:r>
          </a:p>
          <a:p>
            <a:r>
              <a:rPr lang="en-US" b="1" dirty="0" smtClean="0"/>
              <a:t>Importance</a:t>
            </a:r>
            <a:r>
              <a:rPr lang="en-US" b="1" dirty="0"/>
              <a:t>:</a:t>
            </a:r>
            <a:r>
              <a:rPr lang="en-US" dirty="0"/>
              <a:t> The now famous "Miranda warnings" are required before any police custodial interrogation can begin if any of the evidence obtained during the interrogation is going to be used during a trial; the Court has limited and narrowed these warnings over the years.</a:t>
            </a:r>
          </a:p>
          <a:p>
            <a:endParaRPr lang="en-US" dirty="0"/>
          </a:p>
        </p:txBody>
      </p:sp>
    </p:spTree>
    <p:extLst>
      <p:ext uri="{BB962C8B-B14F-4D97-AF65-F5344CB8AC3E}">
        <p14:creationId xmlns:p14="http://schemas.microsoft.com/office/powerpoint/2010/main" val="2720752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Miranda v. Arizona (1966)</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0942" y="1887538"/>
            <a:ext cx="7905304" cy="4445000"/>
          </a:xfrm>
        </p:spPr>
      </p:pic>
    </p:spTree>
    <p:extLst>
      <p:ext uri="{BB962C8B-B14F-4D97-AF65-F5344CB8AC3E}">
        <p14:creationId xmlns:p14="http://schemas.microsoft.com/office/powerpoint/2010/main" val="306320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Roe v. Wade (1973)</a:t>
            </a:r>
          </a:p>
        </p:txBody>
      </p:sp>
      <p:sp>
        <p:nvSpPr>
          <p:cNvPr id="3" name="Content Placeholder 2"/>
          <p:cNvSpPr>
            <a:spLocks noGrp="1"/>
          </p:cNvSpPr>
          <p:nvPr>
            <p:ph idx="1"/>
          </p:nvPr>
        </p:nvSpPr>
        <p:spPr>
          <a:xfrm>
            <a:off x="501446" y="1887795"/>
            <a:ext cx="8244349" cy="3516310"/>
          </a:xfrm>
        </p:spPr>
        <p:txBody>
          <a:bodyPr>
            <a:normAutofit lnSpcReduction="10000"/>
          </a:bodyPr>
          <a:lstStyle/>
          <a:p>
            <a:r>
              <a:rPr lang="en-US" sz="2400" b="1" dirty="0"/>
              <a:t>Issue:</a:t>
            </a:r>
            <a:r>
              <a:rPr lang="en-US" sz="2400" dirty="0"/>
              <a:t> Does the Constitution prohibit laws that severely restrict or deny a woman's access to </a:t>
            </a:r>
            <a:r>
              <a:rPr lang="en-US" sz="2400" dirty="0" smtClean="0"/>
              <a:t>abortion?</a:t>
            </a:r>
          </a:p>
          <a:p>
            <a:r>
              <a:rPr lang="en-US" sz="2400" b="1" dirty="0" smtClean="0"/>
              <a:t>Result</a:t>
            </a:r>
            <a:r>
              <a:rPr lang="en-US" sz="2400" b="1" dirty="0"/>
              <a:t>:</a:t>
            </a:r>
            <a:r>
              <a:rPr lang="en-US" sz="2400" dirty="0"/>
              <a:t> Yes. The Court concluded that such laws violate the Constitution's right to privacy. The Court held that, under the Fourteenth Amendment Due Process Clause, states may only restrict abortions toward the end of a pregnancy, in order to protect the life of the woman or the </a:t>
            </a:r>
            <a:r>
              <a:rPr lang="en-US" sz="2400" dirty="0" smtClean="0"/>
              <a:t>fetus.</a:t>
            </a:r>
          </a:p>
          <a:p>
            <a:r>
              <a:rPr lang="en-US" sz="2400" b="1" dirty="0" smtClean="0"/>
              <a:t>Importance</a:t>
            </a:r>
            <a:r>
              <a:rPr lang="en-US" sz="2400" b="1" dirty="0"/>
              <a:t>:</a:t>
            </a:r>
            <a:r>
              <a:rPr lang="en-US" sz="2400" dirty="0"/>
              <a:t> Roe has become a center-piece in the battle over abortion-rights, both in the public and in front of the Court.</a:t>
            </a:r>
          </a:p>
          <a:p>
            <a:endParaRPr lang="en-US" dirty="0"/>
          </a:p>
        </p:txBody>
      </p:sp>
    </p:spTree>
    <p:extLst>
      <p:ext uri="{BB962C8B-B14F-4D97-AF65-F5344CB8AC3E}">
        <p14:creationId xmlns:p14="http://schemas.microsoft.com/office/powerpoint/2010/main" val="2873978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Roe v. Wade (1973)</a:t>
            </a:r>
          </a:p>
        </p:txBody>
      </p:sp>
      <p:pic>
        <p:nvPicPr>
          <p:cNvPr id="5" name="Content Placeholder 4"/>
          <p:cNvPicPr>
            <a:picLocks noGrp="1" noChangeAspect="1"/>
          </p:cNvPicPr>
          <p:nvPr>
            <p:ph idx="1"/>
          </p:nvPr>
        </p:nvPicPr>
        <p:blipFill>
          <a:blip r:embed="rId2"/>
          <a:stretch>
            <a:fillRect/>
          </a:stretch>
        </p:blipFill>
        <p:spPr>
          <a:xfrm>
            <a:off x="1288541" y="1887538"/>
            <a:ext cx="6670105" cy="4445000"/>
          </a:xfrm>
          <a:prstGeom prst="rect">
            <a:avLst/>
          </a:prstGeom>
        </p:spPr>
      </p:pic>
    </p:spTree>
    <p:extLst>
      <p:ext uri="{BB962C8B-B14F-4D97-AF65-F5344CB8AC3E}">
        <p14:creationId xmlns:p14="http://schemas.microsoft.com/office/powerpoint/2010/main" val="58997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Sheppard v. Maxwell (1966)</a:t>
            </a:r>
          </a:p>
        </p:txBody>
      </p:sp>
      <p:sp>
        <p:nvSpPr>
          <p:cNvPr id="3" name="Content Placeholder 2"/>
          <p:cNvSpPr>
            <a:spLocks noGrp="1"/>
          </p:cNvSpPr>
          <p:nvPr>
            <p:ph idx="1"/>
          </p:nvPr>
        </p:nvSpPr>
        <p:spPr>
          <a:xfrm>
            <a:off x="501446" y="1887794"/>
            <a:ext cx="8244349" cy="4823902"/>
          </a:xfrm>
        </p:spPr>
        <p:txBody>
          <a:bodyPr>
            <a:normAutofit fontScale="77500" lnSpcReduction="20000"/>
          </a:bodyPr>
          <a:lstStyle/>
          <a:p>
            <a:r>
              <a:rPr lang="en-US" b="1" dirty="0"/>
              <a:t>Issue:</a:t>
            </a:r>
            <a:r>
              <a:rPr lang="en-US" dirty="0"/>
              <a:t> The balance between the 6</a:t>
            </a:r>
            <a:r>
              <a:rPr lang="en-US" baseline="30000" dirty="0"/>
              <a:t>th</a:t>
            </a:r>
            <a:r>
              <a:rPr lang="en-US" dirty="0"/>
              <a:t> Amendment's guarantee of a fair trial and the 1</a:t>
            </a:r>
            <a:r>
              <a:rPr lang="en-US" baseline="30000" dirty="0"/>
              <a:t>st</a:t>
            </a:r>
            <a:r>
              <a:rPr lang="en-US" dirty="0"/>
              <a:t> Amendment's freedom of the </a:t>
            </a:r>
            <a:r>
              <a:rPr lang="en-US" dirty="0" smtClean="0"/>
              <a:t>press.</a:t>
            </a:r>
          </a:p>
          <a:p>
            <a:r>
              <a:rPr lang="en-US" b="1" dirty="0" smtClean="0"/>
              <a:t>Result</a:t>
            </a:r>
            <a:r>
              <a:rPr lang="en-US" b="1" dirty="0"/>
              <a:t>:</a:t>
            </a:r>
            <a:r>
              <a:rPr lang="en-US" dirty="0"/>
              <a:t> The Court found that the hostile trial coverage by Cleveland's radio and print media, and the physical arrangement of the courtroom itself - which facilitated collaboration between the prosecution and the media - all combined to so inflame the jurors' minds against Sheppard as to deny him a fair trial consistent with the 6</a:t>
            </a:r>
            <a:r>
              <a:rPr lang="en-US" baseline="30000" dirty="0"/>
              <a:t>th</a:t>
            </a:r>
            <a:r>
              <a:rPr lang="en-US" dirty="0"/>
              <a:t> amendment and the Due Process Clause of the 14</a:t>
            </a:r>
            <a:r>
              <a:rPr lang="en-US" baseline="30000" dirty="0"/>
              <a:t>th</a:t>
            </a:r>
            <a:r>
              <a:rPr lang="en-US" dirty="0"/>
              <a:t> </a:t>
            </a:r>
            <a:r>
              <a:rPr lang="en-US" dirty="0" smtClean="0"/>
              <a:t>Amendment.</a:t>
            </a:r>
          </a:p>
          <a:p>
            <a:r>
              <a:rPr lang="en-US" b="1" dirty="0" smtClean="0"/>
              <a:t>Importance</a:t>
            </a:r>
            <a:r>
              <a:rPr lang="en-US" b="1" dirty="0"/>
              <a:t>:</a:t>
            </a:r>
            <a:r>
              <a:rPr lang="en-US" dirty="0"/>
              <a:t> Sheppard v. Maxwell was instrumental in changing laws around media involvement in criminal trials. This case showed how a circus-like “media” trial can pit freedom of the press against the right to a fair trial and how the Supreme Court can use concerns about the latter to put reasonable limits on the former. Sheppard v. Maxwell remains an important precedent for how media and court cases are handled today. </a:t>
            </a:r>
          </a:p>
          <a:p>
            <a:endParaRPr lang="en-US" dirty="0"/>
          </a:p>
        </p:txBody>
      </p:sp>
    </p:spTree>
    <p:extLst>
      <p:ext uri="{BB962C8B-B14F-4D97-AF65-F5344CB8AC3E}">
        <p14:creationId xmlns:p14="http://schemas.microsoft.com/office/powerpoint/2010/main" val="1398060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Sheppard v. Maxwell (1966)</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58693" y="1887538"/>
            <a:ext cx="6929801" cy="4445000"/>
          </a:xfrm>
        </p:spPr>
      </p:pic>
    </p:spTree>
    <p:extLst>
      <p:ext uri="{BB962C8B-B14F-4D97-AF65-F5344CB8AC3E}">
        <p14:creationId xmlns:p14="http://schemas.microsoft.com/office/powerpoint/2010/main" val="1472818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Requirement 3</a:t>
            </a:r>
          </a:p>
        </p:txBody>
      </p:sp>
      <p:sp>
        <p:nvSpPr>
          <p:cNvPr id="5" name="Content Placeholder 4"/>
          <p:cNvSpPr>
            <a:spLocks noGrp="1"/>
          </p:cNvSpPr>
          <p:nvPr>
            <p:ph idx="1"/>
          </p:nvPr>
        </p:nvSpPr>
        <p:spPr/>
        <p:txBody>
          <a:bodyPr/>
          <a:lstStyle/>
          <a:p>
            <a:pPr marL="514350" indent="-514350">
              <a:buFont typeface="+mj-lt"/>
              <a:buAutoNum type="arabicPeriod" startAt="3"/>
            </a:pPr>
            <a:r>
              <a:rPr lang="en-US" dirty="0"/>
              <a:t>Tell what civil law is; tell what criminal law is. Tell the main differences between them. Give examples of each.</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779" y="465457"/>
            <a:ext cx="914400" cy="933450"/>
          </a:xfrm>
          <a:prstGeom prst="rect">
            <a:avLst/>
          </a:prstGeom>
        </p:spPr>
      </p:pic>
    </p:spTree>
    <p:extLst>
      <p:ext uri="{BB962C8B-B14F-4D97-AF65-F5344CB8AC3E}">
        <p14:creationId xmlns:p14="http://schemas.microsoft.com/office/powerpoint/2010/main" val="39897135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Civil Law versus Criminal Law</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99968489"/>
              </p:ext>
            </p:extLst>
          </p:nvPr>
        </p:nvGraphicFramePr>
        <p:xfrm>
          <a:off x="192024" y="1951546"/>
          <a:ext cx="8705088" cy="4714240"/>
        </p:xfrm>
        <a:graphic>
          <a:graphicData uri="http://schemas.openxmlformats.org/drawingml/2006/table">
            <a:tbl>
              <a:tblPr firstRow="1" bandRow="1">
                <a:tableStyleId>{93296810-A885-4BE3-A3E7-6D5BEEA58F35}</a:tableStyleId>
              </a:tblPr>
              <a:tblGrid>
                <a:gridCol w="1316736">
                  <a:extLst>
                    <a:ext uri="{9D8B030D-6E8A-4147-A177-3AD203B41FA5}">
                      <a16:colId xmlns:a16="http://schemas.microsoft.com/office/drawing/2014/main" xmlns="" val="20000"/>
                    </a:ext>
                  </a:extLst>
                </a:gridCol>
                <a:gridCol w="3694176">
                  <a:extLst>
                    <a:ext uri="{9D8B030D-6E8A-4147-A177-3AD203B41FA5}">
                      <a16:colId xmlns:a16="http://schemas.microsoft.com/office/drawing/2014/main" xmlns="" val="20001"/>
                    </a:ext>
                  </a:extLst>
                </a:gridCol>
                <a:gridCol w="3694176">
                  <a:extLst>
                    <a:ext uri="{9D8B030D-6E8A-4147-A177-3AD203B41FA5}">
                      <a16:colId xmlns:a16="http://schemas.microsoft.com/office/drawing/2014/main" xmlns="" val="20002"/>
                    </a:ext>
                  </a:extLst>
                </a:gridCol>
              </a:tblGrid>
              <a:tr h="370840">
                <a:tc>
                  <a:txBody>
                    <a:bodyPr/>
                    <a:lstStyle/>
                    <a:p>
                      <a:endParaRPr lang="en-US" dirty="0"/>
                    </a:p>
                  </a:txBody>
                  <a:tcPr anchor="ctr"/>
                </a:tc>
                <a:tc>
                  <a:txBody>
                    <a:bodyPr/>
                    <a:lstStyle/>
                    <a:p>
                      <a:r>
                        <a:rPr lang="en-US" dirty="0"/>
                        <a:t>Civil Law</a:t>
                      </a:r>
                    </a:p>
                  </a:txBody>
                  <a:tcPr anchor="ctr"/>
                </a:tc>
                <a:tc>
                  <a:txBody>
                    <a:bodyPr/>
                    <a:lstStyle/>
                    <a:p>
                      <a:r>
                        <a:rPr lang="en-US"/>
                        <a:t>Criminal Law</a:t>
                      </a:r>
                    </a:p>
                  </a:txBody>
                  <a:tcPr anchor="ctr"/>
                </a:tc>
                <a:extLst>
                  <a:ext uri="{0D108BD9-81ED-4DB2-BD59-A6C34878D82A}">
                    <a16:rowId xmlns:a16="http://schemas.microsoft.com/office/drawing/2014/main" xmlns="" val="10000"/>
                  </a:ext>
                </a:extLst>
              </a:tr>
              <a:tr h="370840">
                <a:tc>
                  <a:txBody>
                    <a:bodyPr/>
                    <a:lstStyle/>
                    <a:p>
                      <a:r>
                        <a:rPr lang="en-US" sz="1500" dirty="0"/>
                        <a:t>Definition</a:t>
                      </a:r>
                    </a:p>
                  </a:txBody>
                  <a:tcPr anchor="ctr"/>
                </a:tc>
                <a:tc>
                  <a:txBody>
                    <a:bodyPr/>
                    <a:lstStyle/>
                    <a:p>
                      <a:r>
                        <a:rPr lang="en-US" sz="1500" dirty="0"/>
                        <a:t>Civil law governs disputes between individuals, organizations, or between the two. It primarily deals with private rights and obligations.</a:t>
                      </a:r>
                    </a:p>
                  </a:txBody>
                  <a:tcPr anchor="ctr"/>
                </a:tc>
                <a:tc>
                  <a:txBody>
                    <a:bodyPr/>
                    <a:lstStyle/>
                    <a:p>
                      <a:r>
                        <a:rPr lang="en-US" sz="1500"/>
                        <a:t>Criminal law pertains to crimes committed against the state, society, or public, even if the immediate victim is an individual.</a:t>
                      </a:r>
                    </a:p>
                  </a:txBody>
                  <a:tcPr anchor="ctr"/>
                </a:tc>
                <a:extLst>
                  <a:ext uri="{0D108BD9-81ED-4DB2-BD59-A6C34878D82A}">
                    <a16:rowId xmlns:a16="http://schemas.microsoft.com/office/drawing/2014/main" xmlns="" val="10001"/>
                  </a:ext>
                </a:extLst>
              </a:tr>
              <a:tr h="370840">
                <a:tc>
                  <a:txBody>
                    <a:bodyPr/>
                    <a:lstStyle/>
                    <a:p>
                      <a:r>
                        <a:rPr lang="en-US" sz="1500"/>
                        <a:t>Purpose</a:t>
                      </a:r>
                    </a:p>
                  </a:txBody>
                  <a:tcPr anchor="ctr"/>
                </a:tc>
                <a:tc>
                  <a:txBody>
                    <a:bodyPr/>
                    <a:lstStyle/>
                    <a:p>
                      <a:r>
                        <a:rPr lang="en-US" sz="1500" dirty="0"/>
                        <a:t>The purpose of civil law is to resolve disputes and provide compensation for someone injured by someone else’s acts or behavior.</a:t>
                      </a:r>
                    </a:p>
                  </a:txBody>
                  <a:tcPr anchor="ctr"/>
                </a:tc>
                <a:tc>
                  <a:txBody>
                    <a:bodyPr/>
                    <a:lstStyle/>
                    <a:p>
                      <a:r>
                        <a:rPr lang="en-US" sz="1500" dirty="0"/>
                        <a:t>The purpose of criminal law is to maintain law and order, protect society, and punish wrongful actions.</a:t>
                      </a:r>
                    </a:p>
                  </a:txBody>
                  <a:tcPr anchor="ctr"/>
                </a:tc>
                <a:extLst>
                  <a:ext uri="{0D108BD9-81ED-4DB2-BD59-A6C34878D82A}">
                    <a16:rowId xmlns:a16="http://schemas.microsoft.com/office/drawing/2014/main" xmlns="" val="10002"/>
                  </a:ext>
                </a:extLst>
              </a:tr>
              <a:tr h="370840">
                <a:tc>
                  <a:txBody>
                    <a:bodyPr/>
                    <a:lstStyle/>
                    <a:p>
                      <a:r>
                        <a:rPr lang="en-US" sz="1500"/>
                        <a:t>Legal Action Initiated By</a:t>
                      </a:r>
                    </a:p>
                  </a:txBody>
                  <a:tcPr anchor="ctr"/>
                </a:tc>
                <a:tc>
                  <a:txBody>
                    <a:bodyPr/>
                    <a:lstStyle/>
                    <a:p>
                      <a:r>
                        <a:rPr lang="en-US" sz="1500" dirty="0"/>
                        <a:t>Legal action is initiated by the injured party (the plaintiff).</a:t>
                      </a:r>
                    </a:p>
                  </a:txBody>
                  <a:tcPr anchor="ctr"/>
                </a:tc>
                <a:tc>
                  <a:txBody>
                    <a:bodyPr/>
                    <a:lstStyle/>
                    <a:p>
                      <a:r>
                        <a:rPr lang="en-US" sz="1500" dirty="0"/>
                        <a:t>Legal action is initiated by the state (prosecution).</a:t>
                      </a:r>
                    </a:p>
                  </a:txBody>
                  <a:tcPr anchor="ctr"/>
                </a:tc>
                <a:extLst>
                  <a:ext uri="{0D108BD9-81ED-4DB2-BD59-A6C34878D82A}">
                    <a16:rowId xmlns:a16="http://schemas.microsoft.com/office/drawing/2014/main" xmlns="" val="10003"/>
                  </a:ext>
                </a:extLst>
              </a:tr>
              <a:tr h="370840">
                <a:tc>
                  <a:txBody>
                    <a:bodyPr/>
                    <a:lstStyle/>
                    <a:p>
                      <a:r>
                        <a:rPr lang="en-US" sz="1500"/>
                        <a:t>Standard of Proof</a:t>
                      </a:r>
                    </a:p>
                  </a:txBody>
                  <a:tcPr anchor="ctr"/>
                </a:tc>
                <a:tc>
                  <a:txBody>
                    <a:bodyPr/>
                    <a:lstStyle/>
                    <a:p>
                      <a:r>
                        <a:rPr lang="en-US" sz="1500" dirty="0"/>
                        <a:t>The standard of proof is typically “preponderance of the evidence,” meaning it’s more likely than not that one party is responsible.</a:t>
                      </a:r>
                    </a:p>
                  </a:txBody>
                  <a:tcPr anchor="ctr"/>
                </a:tc>
                <a:tc>
                  <a:txBody>
                    <a:bodyPr/>
                    <a:lstStyle/>
                    <a:p>
                      <a:r>
                        <a:rPr lang="en-US" sz="1500" dirty="0"/>
                        <a:t>The standard of proof is “beyond a reasonable doubt,” a much higher standard, due to potential penalties like imprisonment.</a:t>
                      </a:r>
                    </a:p>
                  </a:txBody>
                  <a:tcPr anchor="ctr"/>
                </a:tc>
                <a:extLst>
                  <a:ext uri="{0D108BD9-81ED-4DB2-BD59-A6C34878D82A}">
                    <a16:rowId xmlns:a16="http://schemas.microsoft.com/office/drawing/2014/main" xmlns="" val="10004"/>
                  </a:ext>
                </a:extLst>
              </a:tr>
              <a:tr h="370840">
                <a:tc>
                  <a:txBody>
                    <a:bodyPr/>
                    <a:lstStyle/>
                    <a:p>
                      <a:r>
                        <a:rPr lang="en-US" sz="1500"/>
                        <a:t>Possible Outcomes</a:t>
                      </a:r>
                    </a:p>
                  </a:txBody>
                  <a:tcPr anchor="ctr"/>
                </a:tc>
                <a:tc>
                  <a:txBody>
                    <a:bodyPr/>
                    <a:lstStyle/>
                    <a:p>
                      <a:r>
                        <a:rPr lang="en-US" sz="1500"/>
                        <a:t>Outcomes in civil cases often involve monetary damages or injunctions to stop/proceed with certain behavior.</a:t>
                      </a:r>
                    </a:p>
                  </a:txBody>
                  <a:tcPr anchor="ctr"/>
                </a:tc>
                <a:tc>
                  <a:txBody>
                    <a:bodyPr/>
                    <a:lstStyle/>
                    <a:p>
                      <a:r>
                        <a:rPr lang="en-US" sz="1500" dirty="0"/>
                        <a:t>Outcomes in criminal cases can involve penalties like imprisonment, probation, fines, community service, or even capital punishment.</a:t>
                      </a:r>
                    </a:p>
                  </a:txBody>
                  <a:tcPr anchor="ct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951517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Law Merit Badge Requirements</a:t>
            </a:r>
          </a:p>
        </p:txBody>
      </p:sp>
      <p:sp>
        <p:nvSpPr>
          <p:cNvPr id="3" name="Content Placeholder 2"/>
          <p:cNvSpPr>
            <a:spLocks noGrp="1"/>
          </p:cNvSpPr>
          <p:nvPr>
            <p:ph idx="1"/>
          </p:nvPr>
        </p:nvSpPr>
        <p:spPr>
          <a:xfrm>
            <a:off x="501446" y="1887795"/>
            <a:ext cx="8244349" cy="4330126"/>
          </a:xfrm>
        </p:spPr>
        <p:txBody>
          <a:bodyPr>
            <a:normAutofit fontScale="92500" lnSpcReduction="20000"/>
          </a:bodyPr>
          <a:lstStyle/>
          <a:p>
            <a:pPr marL="514350" indent="-514350">
              <a:buFont typeface="+mj-lt"/>
              <a:buAutoNum type="arabicPeriod" startAt="4"/>
            </a:pPr>
            <a:r>
              <a:rPr lang="en-US" dirty="0"/>
              <a:t>Ask five people (not more than one from your immediate family) about the role of law enforcement officers in our society</a:t>
            </a:r>
            <a:r>
              <a:rPr lang="en-US" dirty="0" smtClean="0"/>
              <a:t>. Discuss </a:t>
            </a:r>
            <a:r>
              <a:rPr lang="en-US" dirty="0"/>
              <a:t>their answers with them. Report your findings to your counselor</a:t>
            </a:r>
            <a:r>
              <a:rPr lang="en-US" dirty="0" smtClean="0"/>
              <a:t>.</a:t>
            </a:r>
          </a:p>
          <a:p>
            <a:pPr marL="514350" indent="-514350">
              <a:buFont typeface="+mj-lt"/>
              <a:buAutoNum type="arabicPeriod" startAt="4"/>
            </a:pPr>
            <a:r>
              <a:rPr lang="en-US" dirty="0" smtClean="0"/>
              <a:t>Tell </a:t>
            </a:r>
            <a:r>
              <a:rPr lang="en-US" dirty="0"/>
              <a:t>about several laws that were passed to protect the consumer and the seller. Tell about several organizations that provide help to consumers and sellers.</a:t>
            </a:r>
          </a:p>
          <a:p>
            <a:pPr marL="514350" indent="-514350">
              <a:buFont typeface="+mj-lt"/>
              <a:buAutoNum type="arabicPeriod" startAt="4"/>
            </a:pPr>
            <a:r>
              <a:rPr lang="en-US" dirty="0"/>
              <a:t>Do ONE of the following:</a:t>
            </a:r>
          </a:p>
          <a:p>
            <a:pPr marL="971550" lvl="1" indent="-514350">
              <a:buFont typeface="+mj-lt"/>
              <a:buAutoNum type="alphaLcPeriod"/>
            </a:pPr>
            <a:r>
              <a:rPr lang="en-US" sz="2400" dirty="0"/>
              <a:t>Attend a session of a civil or criminal court. Write 250 words or more on what you saw.</a:t>
            </a:r>
          </a:p>
          <a:p>
            <a:pPr marL="971550" lvl="1" indent="-514350">
              <a:buFont typeface="+mj-lt"/>
              <a:buAutoNum type="alphaLcPeriod"/>
            </a:pPr>
            <a:r>
              <a:rPr lang="en-US" sz="2400" dirty="0"/>
              <a:t>Plan and conduct a mock trial with your troop or school class. After the trial is over, discuss it with the group.</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1391" y="954344"/>
            <a:ext cx="914400" cy="933450"/>
          </a:xfrm>
          <a:prstGeom prst="rect">
            <a:avLst/>
          </a:prstGeom>
        </p:spPr>
      </p:pic>
    </p:spTree>
    <p:extLst>
      <p:ext uri="{BB962C8B-B14F-4D97-AF65-F5344CB8AC3E}">
        <p14:creationId xmlns:p14="http://schemas.microsoft.com/office/powerpoint/2010/main" val="28296031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Civil Law versus Criminal Law</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55517514"/>
              </p:ext>
            </p:extLst>
          </p:nvPr>
        </p:nvGraphicFramePr>
        <p:xfrm>
          <a:off x="419354" y="2042986"/>
          <a:ext cx="8243888" cy="2286000"/>
        </p:xfrm>
        <a:graphic>
          <a:graphicData uri="http://schemas.openxmlformats.org/drawingml/2006/table">
            <a:tbl>
              <a:tblPr firstRow="1" bandRow="1">
                <a:tableStyleId>{93296810-A885-4BE3-A3E7-6D5BEEA58F35}</a:tableStyleId>
              </a:tblPr>
              <a:tblGrid>
                <a:gridCol w="4554982">
                  <a:extLst>
                    <a:ext uri="{9D8B030D-6E8A-4147-A177-3AD203B41FA5}">
                      <a16:colId xmlns:a16="http://schemas.microsoft.com/office/drawing/2014/main" xmlns="" val="20000"/>
                    </a:ext>
                  </a:extLst>
                </a:gridCol>
                <a:gridCol w="3688906">
                  <a:extLst>
                    <a:ext uri="{9D8B030D-6E8A-4147-A177-3AD203B41FA5}">
                      <a16:colId xmlns:a16="http://schemas.microsoft.com/office/drawing/2014/main" xmlns="" val="20001"/>
                    </a:ext>
                  </a:extLst>
                </a:gridCol>
              </a:tblGrid>
              <a:tr h="457200">
                <a:tc>
                  <a:txBody>
                    <a:bodyPr/>
                    <a:lstStyle/>
                    <a:p>
                      <a:r>
                        <a:rPr lang="en-US" dirty="0"/>
                        <a:t>Examples of Civil Law Cases</a:t>
                      </a:r>
                    </a:p>
                  </a:txBody>
                  <a:tcPr anchor="ctr"/>
                </a:tc>
                <a:tc>
                  <a:txBody>
                    <a:bodyPr/>
                    <a:lstStyle/>
                    <a:p>
                      <a:r>
                        <a:rPr lang="en-US" dirty="0"/>
                        <a:t>Examples of Criminal Law Cases</a:t>
                      </a:r>
                    </a:p>
                  </a:txBody>
                  <a:tcPr anchor="ctr"/>
                </a:tc>
                <a:extLst>
                  <a:ext uri="{0D108BD9-81ED-4DB2-BD59-A6C34878D82A}">
                    <a16:rowId xmlns:a16="http://schemas.microsoft.com/office/drawing/2014/main" xmlns="" val="10000"/>
                  </a:ext>
                </a:extLst>
              </a:tr>
              <a:tr h="457200">
                <a:tc>
                  <a:txBody>
                    <a:bodyPr/>
                    <a:lstStyle/>
                    <a:p>
                      <a:r>
                        <a:rPr lang="en-US" dirty="0"/>
                        <a:t>Personal injury claims (e.g., car accidents)</a:t>
                      </a:r>
                    </a:p>
                  </a:txBody>
                  <a:tcPr anchor="ctr"/>
                </a:tc>
                <a:tc>
                  <a:txBody>
                    <a:bodyPr/>
                    <a:lstStyle/>
                    <a:p>
                      <a:r>
                        <a:rPr lang="en-US" dirty="0"/>
                        <a:t>Theft or burglary</a:t>
                      </a:r>
                    </a:p>
                  </a:txBody>
                  <a:tcPr anchor="ctr"/>
                </a:tc>
                <a:extLst>
                  <a:ext uri="{0D108BD9-81ED-4DB2-BD59-A6C34878D82A}">
                    <a16:rowId xmlns:a16="http://schemas.microsoft.com/office/drawing/2014/main" xmlns="" val="10001"/>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Property disputes (e.g., boundary conflicts)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Assault and battery</a:t>
                      </a:r>
                    </a:p>
                  </a:txBody>
                  <a:tcPr anchor="ctr"/>
                </a:tc>
                <a:extLst>
                  <a:ext uri="{0D108BD9-81ED-4DB2-BD59-A6C34878D82A}">
                    <a16:rowId xmlns:a16="http://schemas.microsoft.com/office/drawing/2014/main" xmlns="" val="10002"/>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Family law cases (e.g., divorces, child custody)</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Drug possession or trafficking</a:t>
                      </a:r>
                    </a:p>
                  </a:txBody>
                  <a:tcPr anchor="ctr"/>
                </a:tc>
                <a:extLst>
                  <a:ext uri="{0D108BD9-81ED-4DB2-BD59-A6C34878D82A}">
                    <a16:rowId xmlns:a16="http://schemas.microsoft.com/office/drawing/2014/main" xmlns="" val="10003"/>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Contract disputes (e.g., breach of contract)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Homicide</a:t>
                      </a:r>
                    </a:p>
                  </a:txBody>
                  <a:tcPr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75145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Requirement 4</a:t>
            </a:r>
          </a:p>
        </p:txBody>
      </p:sp>
      <p:sp>
        <p:nvSpPr>
          <p:cNvPr id="5" name="Content Placeholder 4"/>
          <p:cNvSpPr>
            <a:spLocks noGrp="1"/>
          </p:cNvSpPr>
          <p:nvPr>
            <p:ph idx="1"/>
          </p:nvPr>
        </p:nvSpPr>
        <p:spPr/>
        <p:txBody>
          <a:bodyPr/>
          <a:lstStyle/>
          <a:p>
            <a:pPr marL="514350" indent="-514350">
              <a:buFont typeface="+mj-lt"/>
              <a:buAutoNum type="arabicPeriod" startAt="4"/>
            </a:pPr>
            <a:r>
              <a:rPr lang="en-US" dirty="0"/>
              <a:t>Ask five people (not more than one from your immediate family) about the role of law enforcement officers in our society. Discuss their answers with them. Report your findings to your counselor.</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779" y="465457"/>
            <a:ext cx="914400" cy="933450"/>
          </a:xfrm>
          <a:prstGeom prst="rect">
            <a:avLst/>
          </a:prstGeom>
        </p:spPr>
      </p:pic>
    </p:spTree>
    <p:extLst>
      <p:ext uri="{BB962C8B-B14F-4D97-AF65-F5344CB8AC3E}">
        <p14:creationId xmlns:p14="http://schemas.microsoft.com/office/powerpoint/2010/main" val="1712702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 of Law Enforcement in Society</a:t>
            </a:r>
          </a:p>
        </p:txBody>
      </p:sp>
      <p:sp>
        <p:nvSpPr>
          <p:cNvPr id="3" name="Content Placeholder 2"/>
          <p:cNvSpPr>
            <a:spLocks noGrp="1"/>
          </p:cNvSpPr>
          <p:nvPr>
            <p:ph idx="1"/>
          </p:nvPr>
        </p:nvSpPr>
        <p:spPr>
          <a:xfrm>
            <a:off x="501446" y="1887795"/>
            <a:ext cx="8244349" cy="4101526"/>
          </a:xfrm>
        </p:spPr>
        <p:txBody>
          <a:bodyPr>
            <a:normAutofit lnSpcReduction="10000"/>
          </a:bodyPr>
          <a:lstStyle/>
          <a:p>
            <a:r>
              <a:rPr lang="en-US" sz="2400" dirty="0"/>
              <a:t>Questions you could ask people about the role of law enforcement officers in our society:</a:t>
            </a:r>
          </a:p>
          <a:p>
            <a:pPr marL="914400" lvl="1" indent="-514350">
              <a:buFont typeface="+mj-lt"/>
              <a:buAutoNum type="arabicPeriod"/>
            </a:pPr>
            <a:r>
              <a:rPr lang="en-US" sz="2000" dirty="0"/>
              <a:t>How would you describe the role of law enforcement officers in our society?</a:t>
            </a:r>
          </a:p>
          <a:p>
            <a:pPr marL="914400" lvl="1" indent="-514350">
              <a:buFont typeface="+mj-lt"/>
              <a:buAutoNum type="arabicPeriod"/>
            </a:pPr>
            <a:r>
              <a:rPr lang="en-US" sz="2000" dirty="0"/>
              <a:t>Do you believe law enforcement officers are necessary for maintaining order?</a:t>
            </a:r>
          </a:p>
          <a:p>
            <a:pPr marL="914400" lvl="1" indent="-514350">
              <a:buFont typeface="+mj-lt"/>
              <a:buAutoNum type="arabicPeriod"/>
            </a:pPr>
            <a:r>
              <a:rPr lang="en-US" sz="2000" dirty="0"/>
              <a:t>Can you share any positive or negative experiences you’ve had with law enforcement officers?</a:t>
            </a:r>
          </a:p>
          <a:p>
            <a:pPr marL="914400" lvl="1" indent="-514350">
              <a:buFont typeface="+mj-lt"/>
              <a:buAutoNum type="arabicPeriod"/>
            </a:pPr>
            <a:r>
              <a:rPr lang="en-US" sz="2000" dirty="0"/>
              <a:t>What qualities do you think a good law enforcement officer should possess?</a:t>
            </a:r>
          </a:p>
          <a:p>
            <a:pPr marL="914400" lvl="1" indent="-514350">
              <a:buFont typeface="+mj-lt"/>
              <a:buAutoNum type="arabicPeriod"/>
            </a:pPr>
            <a:r>
              <a:rPr lang="en-US" sz="2000" dirty="0"/>
              <a:t>How do you think the role of law enforcement officers could be improved?</a:t>
            </a:r>
          </a:p>
          <a:p>
            <a:endParaRPr lang="en-US" dirty="0"/>
          </a:p>
        </p:txBody>
      </p:sp>
    </p:spTree>
    <p:extLst>
      <p:ext uri="{BB962C8B-B14F-4D97-AF65-F5344CB8AC3E}">
        <p14:creationId xmlns:p14="http://schemas.microsoft.com/office/powerpoint/2010/main" val="685378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 of Law Enforcement in Society</a:t>
            </a:r>
          </a:p>
        </p:txBody>
      </p:sp>
      <p:sp>
        <p:nvSpPr>
          <p:cNvPr id="3" name="Content Placeholder 2"/>
          <p:cNvSpPr>
            <a:spLocks noGrp="1"/>
          </p:cNvSpPr>
          <p:nvPr>
            <p:ph idx="1"/>
          </p:nvPr>
        </p:nvSpPr>
        <p:spPr>
          <a:xfrm>
            <a:off x="501447" y="1887794"/>
            <a:ext cx="5405578" cy="4970206"/>
          </a:xfrm>
        </p:spPr>
        <p:txBody>
          <a:bodyPr>
            <a:normAutofit/>
          </a:bodyPr>
          <a:lstStyle/>
          <a:p>
            <a:r>
              <a:rPr lang="en-US" sz="2400" dirty="0"/>
              <a:t>Questions you could ask a law enforcement </a:t>
            </a:r>
            <a:r>
              <a:rPr lang="en-US" sz="2400" dirty="0" smtClean="0"/>
              <a:t>officer about their responsibilities and duties:</a:t>
            </a:r>
            <a:endParaRPr lang="en-US" sz="2400" dirty="0"/>
          </a:p>
          <a:p>
            <a:pPr marL="914400" lvl="1" indent="-457200">
              <a:buFont typeface="+mj-lt"/>
              <a:buAutoNum type="arabicPeriod"/>
            </a:pPr>
            <a:r>
              <a:rPr lang="en-US" sz="2000" dirty="0"/>
              <a:t>What are your primary responsibilities as a law enforcement officer?</a:t>
            </a:r>
          </a:p>
          <a:p>
            <a:pPr marL="914400" lvl="1" indent="-457200">
              <a:buFont typeface="+mj-lt"/>
              <a:buAutoNum type="arabicPeriod"/>
            </a:pPr>
            <a:r>
              <a:rPr lang="en-US" sz="2000" dirty="0"/>
              <a:t>What does a typical day look like for you?</a:t>
            </a:r>
          </a:p>
          <a:p>
            <a:pPr marL="914400" lvl="1" indent="-457200">
              <a:buFont typeface="+mj-lt"/>
              <a:buAutoNum type="arabicPeriod"/>
            </a:pPr>
            <a:r>
              <a:rPr lang="en-US" sz="2000" dirty="0"/>
              <a:t>What are the most challenging aspects of your job?</a:t>
            </a:r>
          </a:p>
          <a:p>
            <a:pPr marL="914400" lvl="1" indent="-457200">
              <a:buFont typeface="+mj-lt"/>
              <a:buAutoNum type="arabicPeriod"/>
            </a:pPr>
            <a:r>
              <a:rPr lang="en-US" sz="2000" dirty="0"/>
              <a:t>What are the most rewarding aspects of your job?</a:t>
            </a:r>
          </a:p>
          <a:p>
            <a:pPr marL="914400" lvl="1" indent="-457200">
              <a:buFont typeface="+mj-lt"/>
              <a:buAutoNum type="arabicPeriod"/>
            </a:pPr>
            <a:r>
              <a:rPr lang="en-US" sz="2000" dirty="0"/>
              <a:t>How do you manage the stress and pressure that comes with this job?</a:t>
            </a:r>
          </a:p>
          <a:p>
            <a:pPr marL="914400" lvl="1" indent="-457200">
              <a:buFont typeface="+mj-lt"/>
              <a:buAutoNum type="arabicPeriod"/>
            </a:pP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6216" y="1887794"/>
            <a:ext cx="2963482" cy="3822192"/>
          </a:xfrm>
          <a:prstGeom prst="rect">
            <a:avLst/>
          </a:prstGeom>
        </p:spPr>
      </p:pic>
    </p:spTree>
    <p:extLst>
      <p:ext uri="{BB962C8B-B14F-4D97-AF65-F5344CB8AC3E}">
        <p14:creationId xmlns:p14="http://schemas.microsoft.com/office/powerpoint/2010/main" val="3037953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Requirement 5</a:t>
            </a:r>
          </a:p>
        </p:txBody>
      </p:sp>
      <p:sp>
        <p:nvSpPr>
          <p:cNvPr id="5" name="Content Placeholder 4"/>
          <p:cNvSpPr>
            <a:spLocks noGrp="1"/>
          </p:cNvSpPr>
          <p:nvPr>
            <p:ph idx="1"/>
          </p:nvPr>
        </p:nvSpPr>
        <p:spPr/>
        <p:txBody>
          <a:bodyPr/>
          <a:lstStyle/>
          <a:p>
            <a:pPr marL="514350" indent="-514350">
              <a:buFont typeface="+mj-lt"/>
              <a:buAutoNum type="arabicPeriod" startAt="5"/>
            </a:pPr>
            <a:r>
              <a:rPr lang="en-US" dirty="0"/>
              <a:t>Tell about several laws that were passed to protect the consumer and the seller. Tell about several organizations that provide help to consumers and sellers.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779" y="465457"/>
            <a:ext cx="914400" cy="933450"/>
          </a:xfrm>
          <a:prstGeom prst="rect">
            <a:avLst/>
          </a:prstGeom>
        </p:spPr>
      </p:pic>
    </p:spTree>
    <p:extLst>
      <p:ext uri="{BB962C8B-B14F-4D97-AF65-F5344CB8AC3E}">
        <p14:creationId xmlns:p14="http://schemas.microsoft.com/office/powerpoint/2010/main" val="3080736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Laws Protecting Consumers and Sellers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5873737"/>
              </p:ext>
            </p:extLst>
          </p:nvPr>
        </p:nvGraphicFramePr>
        <p:xfrm>
          <a:off x="219457" y="1988122"/>
          <a:ext cx="8659368" cy="4363720"/>
        </p:xfrm>
        <a:graphic>
          <a:graphicData uri="http://schemas.openxmlformats.org/drawingml/2006/table">
            <a:tbl>
              <a:tblPr firstRow="1" bandRow="1">
                <a:tableStyleId>{93296810-A885-4BE3-A3E7-6D5BEEA58F35}</a:tableStyleId>
              </a:tblPr>
              <a:tblGrid>
                <a:gridCol w="2056770">
                  <a:extLst>
                    <a:ext uri="{9D8B030D-6E8A-4147-A177-3AD203B41FA5}">
                      <a16:colId xmlns:a16="http://schemas.microsoft.com/office/drawing/2014/main" xmlns="" val="20000"/>
                    </a:ext>
                  </a:extLst>
                </a:gridCol>
                <a:gridCol w="3301299">
                  <a:extLst>
                    <a:ext uri="{9D8B030D-6E8A-4147-A177-3AD203B41FA5}">
                      <a16:colId xmlns:a16="http://schemas.microsoft.com/office/drawing/2014/main" xmlns="" val="20001"/>
                    </a:ext>
                  </a:extLst>
                </a:gridCol>
                <a:gridCol w="3301299">
                  <a:extLst>
                    <a:ext uri="{9D8B030D-6E8A-4147-A177-3AD203B41FA5}">
                      <a16:colId xmlns:a16="http://schemas.microsoft.com/office/drawing/2014/main" xmlns="" val="20002"/>
                    </a:ext>
                  </a:extLst>
                </a:gridCol>
              </a:tblGrid>
              <a:tr h="370840">
                <a:tc>
                  <a:txBody>
                    <a:bodyPr/>
                    <a:lstStyle/>
                    <a:p>
                      <a:r>
                        <a:rPr lang="en-US"/>
                        <a:t>Law</a:t>
                      </a:r>
                    </a:p>
                  </a:txBody>
                  <a:tcPr anchor="ctr"/>
                </a:tc>
                <a:tc>
                  <a:txBody>
                    <a:bodyPr/>
                    <a:lstStyle/>
                    <a:p>
                      <a:r>
                        <a:rPr lang="en-US" dirty="0"/>
                        <a:t>Protection for Consumers</a:t>
                      </a:r>
                    </a:p>
                  </a:txBody>
                  <a:tcPr anchor="ctr"/>
                </a:tc>
                <a:tc>
                  <a:txBody>
                    <a:bodyPr/>
                    <a:lstStyle/>
                    <a:p>
                      <a:r>
                        <a:rPr lang="en-US"/>
                        <a:t>Protection for Sellers</a:t>
                      </a:r>
                    </a:p>
                  </a:txBody>
                  <a:tcPr anchor="ctr"/>
                </a:tc>
                <a:extLst>
                  <a:ext uri="{0D108BD9-81ED-4DB2-BD59-A6C34878D82A}">
                    <a16:rowId xmlns:a16="http://schemas.microsoft.com/office/drawing/2014/main" xmlns="" val="10000"/>
                  </a:ext>
                </a:extLst>
              </a:tr>
              <a:tr h="370840">
                <a:tc>
                  <a:txBody>
                    <a:bodyPr/>
                    <a:lstStyle/>
                    <a:p>
                      <a:r>
                        <a:rPr lang="en-US" sz="1700" dirty="0"/>
                        <a:t>Federal Trade Commission Act (FTC)</a:t>
                      </a:r>
                    </a:p>
                  </a:txBody>
                  <a:tcPr anchor="ctr"/>
                </a:tc>
                <a:tc>
                  <a:txBody>
                    <a:bodyPr/>
                    <a:lstStyle/>
                    <a:p>
                      <a:r>
                        <a:rPr lang="en-US" sz="1700" dirty="0"/>
                        <a:t>Prohibits deceptive advertising and marketing practices.</a:t>
                      </a:r>
                    </a:p>
                  </a:txBody>
                  <a:tcPr anchor="ctr"/>
                </a:tc>
                <a:tc>
                  <a:txBody>
                    <a:bodyPr/>
                    <a:lstStyle/>
                    <a:p>
                      <a:r>
                        <a:rPr lang="en-US" sz="1700" dirty="0"/>
                        <a:t>Provides clear guidelines for businesses to understand what constitutes fair and unfair practices.</a:t>
                      </a:r>
                    </a:p>
                  </a:txBody>
                  <a:tcPr anchor="ctr"/>
                </a:tc>
                <a:extLst>
                  <a:ext uri="{0D108BD9-81ED-4DB2-BD59-A6C34878D82A}">
                    <a16:rowId xmlns:a16="http://schemas.microsoft.com/office/drawing/2014/main" xmlns="" val="10001"/>
                  </a:ext>
                </a:extLst>
              </a:tr>
              <a:tr h="370840">
                <a:tc>
                  <a:txBody>
                    <a:bodyPr/>
                    <a:lstStyle/>
                    <a:p>
                      <a:r>
                        <a:rPr lang="en-US" sz="1700" dirty="0"/>
                        <a:t>Consumer Product Safety Act (CPSA)</a:t>
                      </a:r>
                    </a:p>
                  </a:txBody>
                  <a:tcPr anchor="ctr"/>
                </a:tc>
                <a:tc>
                  <a:txBody>
                    <a:bodyPr/>
                    <a:lstStyle/>
                    <a:p>
                      <a:r>
                        <a:rPr lang="en-US" sz="1700" dirty="0"/>
                        <a:t>Regulates the sale and manufacture of consumer products to ensure they are safe from unreasonable risks of injury.</a:t>
                      </a:r>
                    </a:p>
                  </a:txBody>
                  <a:tcPr anchor="ctr"/>
                </a:tc>
                <a:tc>
                  <a:txBody>
                    <a:bodyPr/>
                    <a:lstStyle/>
                    <a:p>
                      <a:r>
                        <a:rPr lang="en-US" sz="1700" dirty="0"/>
                        <a:t>Gives guidelines for product safety, reducing potential liability for businesses.</a:t>
                      </a:r>
                    </a:p>
                  </a:txBody>
                  <a:tcPr anchor="ctr"/>
                </a:tc>
                <a:extLst>
                  <a:ext uri="{0D108BD9-81ED-4DB2-BD59-A6C34878D82A}">
                    <a16:rowId xmlns:a16="http://schemas.microsoft.com/office/drawing/2014/main" xmlns="" val="10002"/>
                  </a:ext>
                </a:extLst>
              </a:tr>
              <a:tr h="370840">
                <a:tc>
                  <a:txBody>
                    <a:bodyPr/>
                    <a:lstStyle/>
                    <a:p>
                      <a:r>
                        <a:rPr lang="en-US" sz="1700"/>
                        <a:t>Fair Debt Collection Practices Act (FDCPA)</a:t>
                      </a:r>
                    </a:p>
                  </a:txBody>
                  <a:tcPr anchor="ctr"/>
                </a:tc>
                <a:tc>
                  <a:txBody>
                    <a:bodyPr/>
                    <a:lstStyle/>
                    <a:p>
                      <a:r>
                        <a:rPr lang="en-US" sz="1700" dirty="0"/>
                        <a:t>Protects consumers from abusive, unfair, or deceptive practices by debt collectors.</a:t>
                      </a:r>
                    </a:p>
                  </a:txBody>
                  <a:tcPr anchor="ctr"/>
                </a:tc>
                <a:tc>
                  <a:txBody>
                    <a:bodyPr/>
                    <a:lstStyle/>
                    <a:p>
                      <a:r>
                        <a:rPr lang="en-US" sz="1700" dirty="0"/>
                        <a:t>Defines acceptable conduct, protecting ethical debt collectors from unfounded accusations.</a:t>
                      </a:r>
                    </a:p>
                  </a:txBody>
                  <a:tcPr anchor="ctr"/>
                </a:tc>
                <a:extLst>
                  <a:ext uri="{0D108BD9-81ED-4DB2-BD59-A6C34878D82A}">
                    <a16:rowId xmlns:a16="http://schemas.microsoft.com/office/drawing/2014/main" xmlns="" val="10003"/>
                  </a:ext>
                </a:extLst>
              </a:tr>
              <a:tr h="370840">
                <a:tc>
                  <a:txBody>
                    <a:bodyPr/>
                    <a:lstStyle/>
                    <a:p>
                      <a:r>
                        <a:rPr lang="en-US" sz="1700"/>
                        <a:t>Uniform Commercial Code (UCC)</a:t>
                      </a:r>
                    </a:p>
                  </a:txBody>
                  <a:tcPr anchor="ctr"/>
                </a:tc>
                <a:tc>
                  <a:txBody>
                    <a:bodyPr/>
                    <a:lstStyle/>
                    <a:p>
                      <a:r>
                        <a:rPr lang="en-US" sz="1700" dirty="0"/>
                        <a:t>Ensures fair trade practices in sales and commercial transactions.</a:t>
                      </a:r>
                    </a:p>
                  </a:txBody>
                  <a:tcPr anchor="ctr"/>
                </a:tc>
                <a:tc>
                  <a:txBody>
                    <a:bodyPr/>
                    <a:lstStyle/>
                    <a:p>
                      <a:r>
                        <a:rPr lang="en-US" sz="1700" dirty="0"/>
                        <a:t>Provides a standardized set of laws to govern commercial transactions across different states.</a:t>
                      </a:r>
                    </a:p>
                  </a:txBody>
                  <a:tcPr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5816141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1967"/>
            <a:ext cx="8650224" cy="1018035"/>
          </a:xfrm>
        </p:spPr>
        <p:txBody>
          <a:bodyPr>
            <a:normAutofit/>
          </a:bodyPr>
          <a:lstStyle/>
          <a:p>
            <a:r>
              <a:rPr lang="en-US" dirty="0"/>
              <a:t>Organizations Helping Consumers and Sellers</a:t>
            </a:r>
          </a:p>
        </p:txBody>
      </p:sp>
      <p:sp>
        <p:nvSpPr>
          <p:cNvPr id="3" name="Content Placeholder 2"/>
          <p:cNvSpPr>
            <a:spLocks noGrp="1"/>
          </p:cNvSpPr>
          <p:nvPr>
            <p:ph idx="1"/>
          </p:nvPr>
        </p:nvSpPr>
        <p:spPr>
          <a:xfrm>
            <a:off x="228600" y="1887794"/>
            <a:ext cx="8650224" cy="4330126"/>
          </a:xfrm>
        </p:spPr>
        <p:txBody>
          <a:bodyPr>
            <a:normAutofit lnSpcReduction="10000"/>
          </a:bodyPr>
          <a:lstStyle/>
          <a:p>
            <a:r>
              <a:rPr lang="en-US" sz="2400" b="1" dirty="0"/>
              <a:t>Federal Trade Commission (FTC)</a:t>
            </a:r>
            <a:r>
              <a:rPr lang="en-US" sz="2400" dirty="0"/>
              <a:t>: The FTC protects consumers by stopping unfair, deceptive, or fraudulent practices in the marketplace. It also provides information to businesses about their responsibilities and obligations.</a:t>
            </a:r>
          </a:p>
          <a:p>
            <a:r>
              <a:rPr lang="en-US" sz="2400" b="1" dirty="0"/>
              <a:t>Better Business Bureau (BBB)</a:t>
            </a:r>
            <a:r>
              <a:rPr lang="en-US" sz="2400" dirty="0"/>
              <a:t>: The BBB helps consumers find trustworthy businesses and avoid scams. It also offers dispute resolution services and provides businesses with accreditation that signals trust to consumers.</a:t>
            </a:r>
          </a:p>
          <a:p>
            <a:r>
              <a:rPr lang="en-US" sz="2400" b="1" dirty="0"/>
              <a:t>Consumer Financial Protection Bureau (CFPB)</a:t>
            </a:r>
            <a:r>
              <a:rPr lang="en-US" sz="2400" dirty="0"/>
              <a:t>: The CFPB ensures that consumers are treated fairly by banks, lenders, and other financial institutions. It also provides guidelines to these institutions for fair practices</a:t>
            </a:r>
            <a:r>
              <a:rPr lang="en-US" sz="2400" dirty="0" smtClean="0"/>
              <a:t>.</a:t>
            </a:r>
            <a:endParaRPr lang="en-US" sz="2400" dirty="0"/>
          </a:p>
        </p:txBody>
      </p:sp>
    </p:spTree>
    <p:extLst>
      <p:ext uri="{BB962C8B-B14F-4D97-AF65-F5344CB8AC3E}">
        <p14:creationId xmlns:p14="http://schemas.microsoft.com/office/powerpoint/2010/main" val="7104301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1967"/>
            <a:ext cx="8650224" cy="1018035"/>
          </a:xfrm>
        </p:spPr>
        <p:txBody>
          <a:bodyPr>
            <a:normAutofit/>
          </a:bodyPr>
          <a:lstStyle/>
          <a:p>
            <a:r>
              <a:rPr lang="en-US" dirty="0"/>
              <a:t>Organizations Helping Consumers and Sellers</a:t>
            </a:r>
          </a:p>
        </p:txBody>
      </p:sp>
      <p:sp>
        <p:nvSpPr>
          <p:cNvPr id="3" name="Content Placeholder 2"/>
          <p:cNvSpPr>
            <a:spLocks noGrp="1"/>
          </p:cNvSpPr>
          <p:nvPr>
            <p:ph idx="1"/>
          </p:nvPr>
        </p:nvSpPr>
        <p:spPr>
          <a:xfrm>
            <a:off x="228600" y="1887794"/>
            <a:ext cx="8650224" cy="4833046"/>
          </a:xfrm>
        </p:spPr>
        <p:txBody>
          <a:bodyPr>
            <a:normAutofit fontScale="92500" lnSpcReduction="10000"/>
          </a:bodyPr>
          <a:lstStyle/>
          <a:p>
            <a:r>
              <a:rPr lang="en-US" sz="2600" b="1" dirty="0" smtClean="0"/>
              <a:t>National </a:t>
            </a:r>
            <a:r>
              <a:rPr lang="en-US" sz="2600" b="1" dirty="0"/>
              <a:t>Association of Consumer Advocates (NACA)</a:t>
            </a:r>
            <a:r>
              <a:rPr lang="en-US" sz="2600" dirty="0"/>
              <a:t>: The NACA is a nonprofit association of attorneys and consumer advocates committed to representing consumers’ interests. It provides a platform for sharing information about consumer protection issues.</a:t>
            </a:r>
          </a:p>
          <a:p>
            <a:r>
              <a:rPr lang="en-US" sz="2600" b="1" dirty="0"/>
              <a:t>Chambers of Commerce</a:t>
            </a:r>
            <a:r>
              <a:rPr lang="en-US" sz="2600" dirty="0"/>
              <a:t>: Local and national chambers of commerce support businesses by providing resources, advocacy, and networking opportunities. They also promote ethical business practices which in turn protect consumers.</a:t>
            </a:r>
          </a:p>
          <a:p>
            <a:r>
              <a:rPr lang="en-US" sz="2600" b="1" dirty="0"/>
              <a:t>National Federation of Independent Business (NFIB)</a:t>
            </a:r>
            <a:r>
              <a:rPr lang="en-US" sz="2600" dirty="0"/>
              <a:t>: The NFIB advocates for small and independent businesses, offering resources and legal assistance to its members while also advocating for policies that protect consumers.</a:t>
            </a:r>
          </a:p>
        </p:txBody>
      </p:sp>
    </p:spTree>
    <p:extLst>
      <p:ext uri="{BB962C8B-B14F-4D97-AF65-F5344CB8AC3E}">
        <p14:creationId xmlns:p14="http://schemas.microsoft.com/office/powerpoint/2010/main" val="26329544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Requirement 6</a:t>
            </a:r>
          </a:p>
        </p:txBody>
      </p:sp>
      <p:sp>
        <p:nvSpPr>
          <p:cNvPr id="5" name="Content Placeholder 4"/>
          <p:cNvSpPr>
            <a:spLocks noGrp="1"/>
          </p:cNvSpPr>
          <p:nvPr>
            <p:ph idx="1"/>
          </p:nvPr>
        </p:nvSpPr>
        <p:spPr/>
        <p:txBody>
          <a:bodyPr/>
          <a:lstStyle/>
          <a:p>
            <a:pPr marL="514350" indent="-514350">
              <a:buFont typeface="+mj-lt"/>
              <a:buAutoNum type="arabicPeriod" startAt="6"/>
            </a:pPr>
            <a:r>
              <a:rPr lang="en-US" dirty="0"/>
              <a:t>Do ONE of the following:</a:t>
            </a:r>
          </a:p>
          <a:p>
            <a:pPr marL="971550" lvl="1" indent="-514350">
              <a:buFont typeface="+mj-lt"/>
              <a:buAutoNum type="alphaLcPeriod"/>
            </a:pPr>
            <a:r>
              <a:rPr lang="en-US" dirty="0">
                <a:solidFill>
                  <a:srgbClr val="C00000"/>
                </a:solidFill>
              </a:rPr>
              <a:t>Attend a session of a civil or criminal court. Write 250 words or more on what you saw.</a:t>
            </a:r>
          </a:p>
          <a:p>
            <a:pPr marL="971550" lvl="1" indent="-514350">
              <a:buFont typeface="+mj-lt"/>
              <a:buAutoNum type="alphaLcPeriod"/>
            </a:pPr>
            <a:r>
              <a:rPr lang="en-US" dirty="0"/>
              <a:t>Plan and conduct a mock trial with your troop or school class. After the trial is over, discuss it with the group.</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779" y="465457"/>
            <a:ext cx="914400" cy="933450"/>
          </a:xfrm>
          <a:prstGeom prst="rect">
            <a:avLst/>
          </a:prstGeom>
        </p:spPr>
      </p:pic>
    </p:spTree>
    <p:extLst>
      <p:ext uri="{BB962C8B-B14F-4D97-AF65-F5344CB8AC3E}">
        <p14:creationId xmlns:p14="http://schemas.microsoft.com/office/powerpoint/2010/main" val="38770017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 to Ohio Court Proceedings </a:t>
            </a:r>
          </a:p>
        </p:txBody>
      </p:sp>
      <p:sp>
        <p:nvSpPr>
          <p:cNvPr id="3" name="Content Placeholder 2"/>
          <p:cNvSpPr>
            <a:spLocks noGrp="1"/>
          </p:cNvSpPr>
          <p:nvPr>
            <p:ph idx="1"/>
          </p:nvPr>
        </p:nvSpPr>
        <p:spPr>
          <a:xfrm>
            <a:off x="501446" y="1887795"/>
            <a:ext cx="8244349" cy="3543741"/>
          </a:xfrm>
        </p:spPr>
        <p:txBody>
          <a:bodyPr>
            <a:normAutofit lnSpcReduction="10000"/>
          </a:bodyPr>
          <a:lstStyle/>
          <a:p>
            <a:r>
              <a:rPr lang="en-US" sz="2400" b="1" i="1" dirty="0"/>
              <a:t>Note</a:t>
            </a:r>
            <a:r>
              <a:rPr lang="en-US" sz="2400" i="1" dirty="0"/>
              <a:t>: This page covers information specific to Ohio. </a:t>
            </a:r>
            <a:endParaRPr lang="en-US" sz="2400" dirty="0"/>
          </a:p>
          <a:p>
            <a:r>
              <a:rPr lang="en-US" sz="2400" dirty="0"/>
              <a:t>You have a right to attend most court proceedings in Ohio state courts. </a:t>
            </a:r>
          </a:p>
          <a:p>
            <a:pPr lvl="1"/>
            <a:r>
              <a:rPr lang="en-US" sz="2000" dirty="0"/>
              <a:t>However, your right of access is not absolute, and a court can restrict your access under certain circumstances. </a:t>
            </a:r>
          </a:p>
          <a:p>
            <a:pPr lvl="1"/>
            <a:r>
              <a:rPr lang="en-US" sz="2000" dirty="0"/>
              <a:t>If you are interested in attending a court proceeding, visit the Ohio judiciary's website to find the </a:t>
            </a:r>
            <a:r>
              <a:rPr lang="en-US" sz="2000" dirty="0">
                <a:hlinkClick r:id="rId2"/>
              </a:rPr>
              <a:t>locations, phone numbers, and websites for the state's courts</a:t>
            </a:r>
            <a:r>
              <a:rPr lang="en-US" sz="2000" dirty="0"/>
              <a:t> by county. </a:t>
            </a:r>
          </a:p>
          <a:p>
            <a:pPr lvl="1"/>
            <a:r>
              <a:rPr lang="en-US" sz="2000" dirty="0"/>
              <a:t>This </a:t>
            </a:r>
            <a:r>
              <a:rPr lang="en-US" sz="2000" dirty="0" smtClean="0"/>
              <a:t>website </a:t>
            </a:r>
            <a:r>
              <a:rPr lang="en-US" sz="2000" dirty="0"/>
              <a:t>focuses on your ability to access certain types of proceedings. </a:t>
            </a:r>
          </a:p>
          <a:p>
            <a:endParaRPr lang="en-US" dirty="0"/>
          </a:p>
        </p:txBody>
      </p:sp>
    </p:spTree>
    <p:extLst>
      <p:ext uri="{BB962C8B-B14F-4D97-AF65-F5344CB8AC3E}">
        <p14:creationId xmlns:p14="http://schemas.microsoft.com/office/powerpoint/2010/main" val="17759697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Law Merit Badge Requirements</a:t>
            </a:r>
          </a:p>
        </p:txBody>
      </p:sp>
      <p:sp>
        <p:nvSpPr>
          <p:cNvPr id="3" name="Content Placeholder 2"/>
          <p:cNvSpPr>
            <a:spLocks noGrp="1"/>
          </p:cNvSpPr>
          <p:nvPr>
            <p:ph idx="1"/>
          </p:nvPr>
        </p:nvSpPr>
        <p:spPr>
          <a:xfrm>
            <a:off x="501446" y="1887795"/>
            <a:ext cx="8244349" cy="3543741"/>
          </a:xfrm>
        </p:spPr>
        <p:txBody>
          <a:bodyPr>
            <a:normAutofit fontScale="92500" lnSpcReduction="20000"/>
          </a:bodyPr>
          <a:lstStyle/>
          <a:p>
            <a:pPr marL="514350" indent="-514350">
              <a:buFont typeface="+mj-lt"/>
              <a:buAutoNum type="arabicPeriod" startAt="7"/>
            </a:pPr>
            <a:r>
              <a:rPr lang="en-US" sz="2600" dirty="0"/>
              <a:t>Arrange a visit with a lawyer who works for a business, bank, title company, or government agency. Find out his or her duties and responsibilities. Report what you learned.</a:t>
            </a:r>
          </a:p>
          <a:p>
            <a:pPr marL="514350" indent="-514350">
              <a:buFont typeface="+mj-lt"/>
              <a:buAutoNum type="arabicPeriod" startAt="7"/>
            </a:pPr>
            <a:r>
              <a:rPr lang="en-US" sz="2600" dirty="0"/>
              <a:t>Explain the requirements for becoming a lawyer in your state. Describe how judges are selected in your state.</a:t>
            </a:r>
          </a:p>
          <a:p>
            <a:pPr marL="514350" indent="-514350">
              <a:buFont typeface="+mj-lt"/>
              <a:buAutoNum type="arabicPeriod" startAt="7"/>
            </a:pPr>
            <a:r>
              <a:rPr lang="en-US" sz="2600" dirty="0"/>
              <a:t>Make a list of 15 jobs which deal with some aspect of law or legal processes. Tell which you prefer. Why?</a:t>
            </a:r>
          </a:p>
          <a:p>
            <a:pPr marL="514350" indent="-514350">
              <a:buFont typeface="+mj-lt"/>
              <a:buAutoNum type="arabicPeriod" startAt="7"/>
            </a:pPr>
            <a:r>
              <a:rPr lang="en-US" sz="2600" dirty="0"/>
              <a:t>Tell where people can go to obtain the help of a lawyer if they are unable to pay for one. Tell what you can do if you can afford a lawyer but do not know of any in your area.</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1391" y="954344"/>
            <a:ext cx="914400" cy="933450"/>
          </a:xfrm>
          <a:prstGeom prst="rect">
            <a:avLst/>
          </a:prstGeom>
        </p:spPr>
      </p:pic>
    </p:spTree>
    <p:extLst>
      <p:ext uri="{BB962C8B-B14F-4D97-AF65-F5344CB8AC3E}">
        <p14:creationId xmlns:p14="http://schemas.microsoft.com/office/powerpoint/2010/main" val="40507374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Requirement 6</a:t>
            </a:r>
          </a:p>
        </p:txBody>
      </p:sp>
      <p:sp>
        <p:nvSpPr>
          <p:cNvPr id="5" name="Content Placeholder 4"/>
          <p:cNvSpPr>
            <a:spLocks noGrp="1"/>
          </p:cNvSpPr>
          <p:nvPr>
            <p:ph idx="1"/>
          </p:nvPr>
        </p:nvSpPr>
        <p:spPr/>
        <p:txBody>
          <a:bodyPr/>
          <a:lstStyle/>
          <a:p>
            <a:pPr marL="514350" indent="-514350">
              <a:buFont typeface="+mj-lt"/>
              <a:buAutoNum type="arabicPeriod" startAt="6"/>
            </a:pPr>
            <a:r>
              <a:rPr lang="en-US" dirty="0"/>
              <a:t>Do ONE of the following:</a:t>
            </a:r>
          </a:p>
          <a:p>
            <a:pPr marL="971550" lvl="1" indent="-514350">
              <a:buFont typeface="+mj-lt"/>
              <a:buAutoNum type="alphaLcPeriod"/>
            </a:pPr>
            <a:r>
              <a:rPr lang="en-US" dirty="0"/>
              <a:t>Attend a session of a civil or criminal court. Write 250 words or more on what you saw.</a:t>
            </a:r>
          </a:p>
          <a:p>
            <a:pPr marL="971550" lvl="1" indent="-514350">
              <a:buFont typeface="+mj-lt"/>
              <a:buAutoNum type="alphaLcPeriod"/>
            </a:pPr>
            <a:r>
              <a:rPr lang="en-US" dirty="0">
                <a:solidFill>
                  <a:srgbClr val="C00000"/>
                </a:solidFill>
              </a:rPr>
              <a:t>Plan and conduct a mock trial with your troop or school class. After the trial is over, discuss it with the group.</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779" y="465457"/>
            <a:ext cx="914400" cy="933450"/>
          </a:xfrm>
          <a:prstGeom prst="rect">
            <a:avLst/>
          </a:prstGeom>
        </p:spPr>
      </p:pic>
    </p:spTree>
    <p:extLst>
      <p:ext uri="{BB962C8B-B14F-4D97-AF65-F5344CB8AC3E}">
        <p14:creationId xmlns:p14="http://schemas.microsoft.com/office/powerpoint/2010/main" val="28644167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1483CB-CA8A-4CAD-A561-50697DE4E49C}"/>
              </a:ext>
            </a:extLst>
          </p:cNvPr>
          <p:cNvSpPr>
            <a:spLocks noGrp="1"/>
          </p:cNvSpPr>
          <p:nvPr>
            <p:ph type="title"/>
          </p:nvPr>
        </p:nvSpPr>
        <p:spPr/>
        <p:txBody>
          <a:bodyPr/>
          <a:lstStyle/>
          <a:p>
            <a:r>
              <a:rPr lang="en-US" dirty="0"/>
              <a:t>Mock Trials</a:t>
            </a:r>
          </a:p>
        </p:txBody>
      </p:sp>
      <p:sp>
        <p:nvSpPr>
          <p:cNvPr id="3" name="Content Placeholder 2">
            <a:extLst>
              <a:ext uri="{FF2B5EF4-FFF2-40B4-BE49-F238E27FC236}">
                <a16:creationId xmlns:a16="http://schemas.microsoft.com/office/drawing/2014/main" xmlns="" id="{CC1F7BEC-2F38-4756-BF59-51497A9DE896}"/>
              </a:ext>
            </a:extLst>
          </p:cNvPr>
          <p:cNvSpPr>
            <a:spLocks noGrp="1"/>
          </p:cNvSpPr>
          <p:nvPr>
            <p:ph idx="1"/>
          </p:nvPr>
        </p:nvSpPr>
        <p:spPr>
          <a:xfrm>
            <a:off x="501447" y="1887794"/>
            <a:ext cx="3878529" cy="4444181"/>
          </a:xfrm>
        </p:spPr>
        <p:txBody>
          <a:bodyPr>
            <a:normAutofit/>
          </a:bodyPr>
          <a:lstStyle/>
          <a:p>
            <a:r>
              <a:rPr lang="en-US" sz="2400" dirty="0" smtClean="0"/>
              <a:t>Mock trials can help youth develop </a:t>
            </a:r>
            <a:r>
              <a:rPr lang="en-US" sz="2400" dirty="0"/>
              <a:t>an understanding of the people in the courtroom and their functions, the importance of rules in insuring fairness of  the proceeding, and the importance of witnesses and jurors in determining the facts of the case.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3061" y="1887794"/>
            <a:ext cx="4339659" cy="3167634"/>
          </a:xfrm>
          <a:prstGeom prst="rect">
            <a:avLst/>
          </a:prstGeom>
        </p:spPr>
      </p:pic>
    </p:spTree>
    <p:extLst>
      <p:ext uri="{BB962C8B-B14F-4D97-AF65-F5344CB8AC3E}">
        <p14:creationId xmlns:p14="http://schemas.microsoft.com/office/powerpoint/2010/main" val="16088403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the Mock Trial</a:t>
            </a:r>
          </a:p>
        </p:txBody>
      </p:sp>
      <p:sp>
        <p:nvSpPr>
          <p:cNvPr id="3" name="Content Placeholder 2"/>
          <p:cNvSpPr>
            <a:spLocks noGrp="1"/>
          </p:cNvSpPr>
          <p:nvPr>
            <p:ph idx="1"/>
          </p:nvPr>
        </p:nvSpPr>
        <p:spPr/>
        <p:txBody>
          <a:bodyPr>
            <a:normAutofit lnSpcReduction="10000"/>
          </a:bodyPr>
          <a:lstStyle/>
          <a:p>
            <a:pPr marL="457200" indent="-457200">
              <a:buFont typeface="+mj-lt"/>
              <a:buAutoNum type="arabicPeriod"/>
            </a:pPr>
            <a:r>
              <a:rPr lang="en-US" sz="2000" b="1" dirty="0"/>
              <a:t>Choose a Case:</a:t>
            </a:r>
            <a:r>
              <a:rPr lang="en-US" sz="2000" dirty="0"/>
              <a:t> First, you need to select a case for your mock trial. This can be a simplified version of a real-life case or one of the four </a:t>
            </a:r>
            <a:r>
              <a:rPr lang="en-US" sz="2000" b="1" dirty="0"/>
              <a:t>Mini Mock Trials </a:t>
            </a:r>
            <a:r>
              <a:rPr lang="en-US" sz="2000" dirty="0"/>
              <a:t>included with this presentation (see next slide). The case should include a clear conflict, identifiable roles, and enough complexity to facilitate a meaningful discussion.</a:t>
            </a:r>
          </a:p>
          <a:p>
            <a:pPr marL="457200" indent="-457200">
              <a:buFont typeface="+mj-lt"/>
              <a:buAutoNum type="arabicPeriod"/>
            </a:pPr>
            <a:r>
              <a:rPr lang="en-US" sz="2000" b="1" dirty="0"/>
              <a:t>Roles:</a:t>
            </a:r>
            <a:r>
              <a:rPr lang="en-US" sz="2000" dirty="0"/>
              <a:t> Assign roles to the participants. These roles can include judge, prosecution, defense, witnesses, and jury. Each participant should be given a detailed description of their character and the facts they need to know.</a:t>
            </a:r>
          </a:p>
          <a:p>
            <a:pPr marL="457200" indent="-457200">
              <a:buFont typeface="+mj-lt"/>
              <a:buAutoNum type="arabicPeriod"/>
            </a:pPr>
            <a:r>
              <a:rPr lang="en-US" sz="2000" b="1" dirty="0"/>
              <a:t>Preparation:</a:t>
            </a:r>
            <a:r>
              <a:rPr lang="en-US" sz="2000" dirty="0"/>
              <a:t> Allow the participants time to prepare for the trial. The prosecution and defense should prepare opening and closing statements, questions for witnesses, and responses to potential arguments. The witnesses should understand their testimony and how to respond to questions.</a:t>
            </a:r>
          </a:p>
        </p:txBody>
      </p:sp>
    </p:spTree>
    <p:extLst>
      <p:ext uri="{BB962C8B-B14F-4D97-AF65-F5344CB8AC3E}">
        <p14:creationId xmlns:p14="http://schemas.microsoft.com/office/powerpoint/2010/main" val="12405876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AD56C9-A331-4AEA-B416-E23DDB9A52BD}"/>
              </a:ext>
            </a:extLst>
          </p:cNvPr>
          <p:cNvSpPr>
            <a:spLocks noGrp="1"/>
          </p:cNvSpPr>
          <p:nvPr>
            <p:ph type="title"/>
          </p:nvPr>
        </p:nvSpPr>
        <p:spPr/>
        <p:txBody>
          <a:bodyPr/>
          <a:lstStyle/>
          <a:p>
            <a:r>
              <a:rPr lang="en-US" dirty="0"/>
              <a:t>Mini Mock Trials</a:t>
            </a:r>
          </a:p>
        </p:txBody>
      </p:sp>
      <p:sp>
        <p:nvSpPr>
          <p:cNvPr id="3" name="Content Placeholder 2">
            <a:extLst>
              <a:ext uri="{FF2B5EF4-FFF2-40B4-BE49-F238E27FC236}">
                <a16:creationId xmlns:a16="http://schemas.microsoft.com/office/drawing/2014/main" xmlns="" id="{73C7662D-EFDD-4760-A1E4-4060CE83EF1A}"/>
              </a:ext>
            </a:extLst>
          </p:cNvPr>
          <p:cNvSpPr>
            <a:spLocks noGrp="1"/>
          </p:cNvSpPr>
          <p:nvPr>
            <p:ph idx="1"/>
          </p:nvPr>
        </p:nvSpPr>
        <p:spPr/>
        <p:txBody>
          <a:bodyPr>
            <a:normAutofit fontScale="92500"/>
          </a:bodyPr>
          <a:lstStyle/>
          <a:p>
            <a:r>
              <a:rPr lang="en-US" dirty="0"/>
              <a:t>Mini Mock Trials to choose from:</a:t>
            </a:r>
          </a:p>
          <a:p>
            <a:pPr lvl="1"/>
            <a:r>
              <a:rPr lang="en-US" sz="2400" dirty="0">
                <a:hlinkClick r:id="rId2"/>
              </a:rPr>
              <a:t>Mini Mock Trial Instruction Manual</a:t>
            </a:r>
            <a:r>
              <a:rPr lang="en-US" sz="2400" dirty="0"/>
              <a:t> – </a:t>
            </a:r>
            <a:r>
              <a:rPr lang="en-US" sz="2400" b="1" dirty="0"/>
              <a:t>Read this first!!</a:t>
            </a:r>
          </a:p>
          <a:p>
            <a:pPr lvl="1"/>
            <a:r>
              <a:rPr lang="en-US" sz="2400" dirty="0">
                <a:hlinkClick r:id="rId3"/>
              </a:rPr>
              <a:t>Mini Mock Trial State v. Alli</a:t>
            </a:r>
            <a:r>
              <a:rPr lang="en-US" sz="2400" dirty="0"/>
              <a:t> - (Alli is charged with possession of marijuana found in her recently purchased used backpack)</a:t>
            </a:r>
          </a:p>
          <a:p>
            <a:pPr lvl="1"/>
            <a:r>
              <a:rPr lang="en-US" sz="2400" dirty="0">
                <a:hlinkClick r:id="rId4"/>
              </a:rPr>
              <a:t>Mini Mock Trial State v. Anderson</a:t>
            </a:r>
            <a:r>
              <a:rPr lang="en-US" sz="2400" dirty="0"/>
              <a:t> - (Driver charged with failing to move a lane away from stopped emergency vehicle)</a:t>
            </a:r>
          </a:p>
          <a:p>
            <a:pPr lvl="1"/>
            <a:r>
              <a:rPr lang="en-US" sz="2400" dirty="0">
                <a:hlinkClick r:id="rId5"/>
              </a:rPr>
              <a:t>Mini Mock Trial State v. Max Paulson</a:t>
            </a:r>
            <a:r>
              <a:rPr lang="en-US" sz="2400" dirty="0"/>
              <a:t> - (reckless driving charge in a automobile and bicycle accident)</a:t>
            </a:r>
          </a:p>
          <a:p>
            <a:pPr lvl="2"/>
            <a:r>
              <a:rPr lang="en-US" sz="2000" dirty="0">
                <a:hlinkClick r:id="rId6"/>
              </a:rPr>
              <a:t>State v. Max Paulson Diagram</a:t>
            </a:r>
            <a:endParaRPr lang="en-US" sz="2000" dirty="0"/>
          </a:p>
          <a:p>
            <a:pPr lvl="1"/>
            <a:r>
              <a:rPr lang="en-US" sz="2400" dirty="0">
                <a:hlinkClick r:id="rId7"/>
              </a:rPr>
              <a:t>Mini Mock Trial State v. Toni</a:t>
            </a:r>
            <a:r>
              <a:rPr lang="en-US" sz="2400" dirty="0"/>
              <a:t> - (a broken window is caused by a rock that is thrown by  neighborhood children)</a:t>
            </a:r>
          </a:p>
        </p:txBody>
      </p:sp>
    </p:spTree>
    <p:extLst>
      <p:ext uri="{BB962C8B-B14F-4D97-AF65-F5344CB8AC3E}">
        <p14:creationId xmlns:p14="http://schemas.microsoft.com/office/powerpoint/2010/main" val="1913768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492476-761C-44DF-A9E8-0EF5D9DB9710}"/>
              </a:ext>
            </a:extLst>
          </p:cNvPr>
          <p:cNvSpPr>
            <a:spLocks noGrp="1"/>
          </p:cNvSpPr>
          <p:nvPr>
            <p:ph type="title"/>
          </p:nvPr>
        </p:nvSpPr>
        <p:spPr/>
        <p:txBody>
          <a:bodyPr>
            <a:normAutofit/>
          </a:bodyPr>
          <a:lstStyle/>
          <a:p>
            <a:r>
              <a:rPr lang="en-US" dirty="0"/>
              <a:t>Discussing the Mock Trial</a:t>
            </a:r>
          </a:p>
        </p:txBody>
      </p:sp>
      <p:sp>
        <p:nvSpPr>
          <p:cNvPr id="3" name="Content Placeholder 2">
            <a:extLst>
              <a:ext uri="{FF2B5EF4-FFF2-40B4-BE49-F238E27FC236}">
                <a16:creationId xmlns:a16="http://schemas.microsoft.com/office/drawing/2014/main" xmlns="" id="{35237A15-9457-4EE9-80C7-763978321832}"/>
              </a:ext>
            </a:extLst>
          </p:cNvPr>
          <p:cNvSpPr>
            <a:spLocks noGrp="1"/>
          </p:cNvSpPr>
          <p:nvPr>
            <p:ph idx="1"/>
          </p:nvPr>
        </p:nvSpPr>
        <p:spPr/>
        <p:txBody>
          <a:bodyPr>
            <a:normAutofit fontScale="70000" lnSpcReduction="20000"/>
          </a:bodyPr>
          <a:lstStyle/>
          <a:p>
            <a:r>
              <a:rPr lang="en-US" dirty="0"/>
              <a:t>After the trial, facilitate a discussion with the group. Here are some questions you can use to guide the discussion:</a:t>
            </a:r>
          </a:p>
          <a:p>
            <a:pPr marL="971550" lvl="1" indent="-514350">
              <a:buFont typeface="+mj-lt"/>
              <a:buAutoNum type="arabicPeriod"/>
            </a:pPr>
            <a:r>
              <a:rPr lang="en-US" dirty="0"/>
              <a:t>What did you learn from the trial about the legal process?</a:t>
            </a:r>
          </a:p>
          <a:p>
            <a:pPr marL="971550" lvl="1" indent="-514350">
              <a:buFont typeface="+mj-lt"/>
              <a:buAutoNum type="arabicPeriod"/>
            </a:pPr>
            <a:r>
              <a:rPr lang="en-US" dirty="0"/>
              <a:t>Do you agree with the verdict? Why or why not?</a:t>
            </a:r>
          </a:p>
          <a:p>
            <a:pPr marL="971550" lvl="1" indent="-514350">
              <a:buFont typeface="+mj-lt"/>
              <a:buAutoNum type="arabicPeriod"/>
            </a:pPr>
            <a:r>
              <a:rPr lang="en-US" dirty="0"/>
              <a:t>Was there any evidence or argument that you found particularly compelling?</a:t>
            </a:r>
          </a:p>
          <a:p>
            <a:pPr marL="971550" lvl="1" indent="-514350">
              <a:buFont typeface="+mj-lt"/>
              <a:buAutoNum type="arabicPeriod"/>
            </a:pPr>
            <a:r>
              <a:rPr lang="en-US" dirty="0"/>
              <a:t>How could the prosecution or defense have improved their case?</a:t>
            </a:r>
          </a:p>
          <a:p>
            <a:pPr marL="971550" lvl="1" indent="-514350">
              <a:buFont typeface="+mj-lt"/>
              <a:buAutoNum type="arabicPeriod"/>
            </a:pPr>
            <a:r>
              <a:rPr lang="en-US" dirty="0"/>
              <a:t>How did it feel to play your assigned role?</a:t>
            </a:r>
          </a:p>
          <a:p>
            <a:pPr marL="971550" lvl="1" indent="-514350">
              <a:buFont typeface="+mj-lt"/>
              <a:buAutoNum type="arabicPeriod"/>
            </a:pPr>
            <a:r>
              <a:rPr lang="en-US" dirty="0"/>
              <a:t>What are some real-world implications of the issues raised in the trial?</a:t>
            </a:r>
          </a:p>
          <a:p>
            <a:r>
              <a:rPr lang="en-US" dirty="0"/>
              <a:t>This mock trial can provide participants with a hands-on understanding of the legal process and foster skills like public speaking, critical thinking, and teamwork. </a:t>
            </a:r>
            <a:endParaRPr lang="en-US" dirty="0" smtClean="0"/>
          </a:p>
          <a:p>
            <a:r>
              <a:rPr lang="en-US" dirty="0" smtClean="0"/>
              <a:t>Remember</a:t>
            </a:r>
            <a:r>
              <a:rPr lang="en-US" dirty="0"/>
              <a:t>, the goal is not just to win the case, but to learn about the legal system.</a:t>
            </a:r>
          </a:p>
          <a:p>
            <a:endParaRPr lang="en-US" dirty="0"/>
          </a:p>
        </p:txBody>
      </p:sp>
    </p:spTree>
    <p:extLst>
      <p:ext uri="{BB962C8B-B14F-4D97-AF65-F5344CB8AC3E}">
        <p14:creationId xmlns:p14="http://schemas.microsoft.com/office/powerpoint/2010/main" val="30312875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Requirement 7</a:t>
            </a:r>
          </a:p>
        </p:txBody>
      </p:sp>
      <p:sp>
        <p:nvSpPr>
          <p:cNvPr id="5" name="Content Placeholder 4"/>
          <p:cNvSpPr>
            <a:spLocks noGrp="1"/>
          </p:cNvSpPr>
          <p:nvPr>
            <p:ph idx="1"/>
          </p:nvPr>
        </p:nvSpPr>
        <p:spPr/>
        <p:txBody>
          <a:bodyPr/>
          <a:lstStyle/>
          <a:p>
            <a:pPr marL="514350" indent="-514350">
              <a:buFont typeface="+mj-lt"/>
              <a:buAutoNum type="arabicPeriod" startAt="7"/>
            </a:pPr>
            <a:r>
              <a:rPr lang="en-US" dirty="0"/>
              <a:t>Arrange a visit with a lawyer who works for a business, bank, title company, or government agency. Find out his or her duties and responsibilities. Report what you learned.</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779" y="465457"/>
            <a:ext cx="914400" cy="933450"/>
          </a:xfrm>
          <a:prstGeom prst="rect">
            <a:avLst/>
          </a:prstGeom>
        </p:spPr>
      </p:pic>
    </p:spTree>
    <p:extLst>
      <p:ext uri="{BB962C8B-B14F-4D97-AF65-F5344CB8AC3E}">
        <p14:creationId xmlns:p14="http://schemas.microsoft.com/office/powerpoint/2010/main" val="27398832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Meeting with a Lawyer</a:t>
            </a:r>
          </a:p>
        </p:txBody>
      </p:sp>
      <p:sp>
        <p:nvSpPr>
          <p:cNvPr id="3" name="Content Placeholder 2"/>
          <p:cNvSpPr>
            <a:spLocks noGrp="1"/>
          </p:cNvSpPr>
          <p:nvPr>
            <p:ph idx="1"/>
          </p:nvPr>
        </p:nvSpPr>
        <p:spPr>
          <a:xfrm>
            <a:off x="501447" y="1887794"/>
            <a:ext cx="3576778" cy="4444181"/>
          </a:xfrm>
        </p:spPr>
        <p:txBody>
          <a:bodyPr>
            <a:normAutofit/>
          </a:bodyPr>
          <a:lstStyle/>
          <a:p>
            <a:r>
              <a:rPr lang="en-US" sz="2400" b="1" dirty="0"/>
              <a:t>Step 1 – Arrange a Visit:</a:t>
            </a:r>
            <a:r>
              <a:rPr lang="en-US" sz="2400" dirty="0"/>
              <a:t> Contact local businesses, banks, title companies, or government agencies and request a meeting with one of their lawyers. You can do this via email, phone, or a formal letter.</a:t>
            </a:r>
          </a:p>
        </p:txBody>
      </p:sp>
      <p:pic>
        <p:nvPicPr>
          <p:cNvPr id="5" name="Picture 4"/>
          <p:cNvPicPr>
            <a:picLocks noChangeAspect="1"/>
          </p:cNvPicPr>
          <p:nvPr/>
        </p:nvPicPr>
        <p:blipFill>
          <a:blip r:embed="rId2"/>
          <a:stretch>
            <a:fillRect/>
          </a:stretch>
        </p:blipFill>
        <p:spPr>
          <a:xfrm>
            <a:off x="4288091" y="1887794"/>
            <a:ext cx="4457700" cy="2852928"/>
          </a:xfrm>
          <a:prstGeom prst="rect">
            <a:avLst/>
          </a:prstGeom>
        </p:spPr>
      </p:pic>
    </p:spTree>
    <p:extLst>
      <p:ext uri="{BB962C8B-B14F-4D97-AF65-F5344CB8AC3E}">
        <p14:creationId xmlns:p14="http://schemas.microsoft.com/office/powerpoint/2010/main" val="36735779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66B3CC-4567-4C3F-9267-2F89F1FCFC3D}"/>
              </a:ext>
            </a:extLst>
          </p:cNvPr>
          <p:cNvSpPr>
            <a:spLocks noGrp="1"/>
          </p:cNvSpPr>
          <p:nvPr>
            <p:ph type="title"/>
          </p:nvPr>
        </p:nvSpPr>
        <p:spPr/>
        <p:txBody>
          <a:bodyPr/>
          <a:lstStyle/>
          <a:p>
            <a:r>
              <a:rPr lang="en-US" dirty="0"/>
              <a:t>Meeting with a Lawyer</a:t>
            </a:r>
          </a:p>
        </p:txBody>
      </p:sp>
      <p:sp>
        <p:nvSpPr>
          <p:cNvPr id="3" name="Content Placeholder 2">
            <a:extLst>
              <a:ext uri="{FF2B5EF4-FFF2-40B4-BE49-F238E27FC236}">
                <a16:creationId xmlns:a16="http://schemas.microsoft.com/office/drawing/2014/main" xmlns="" id="{3D037F49-694A-4DE0-8C92-2F264BE1909E}"/>
              </a:ext>
            </a:extLst>
          </p:cNvPr>
          <p:cNvSpPr>
            <a:spLocks noGrp="1"/>
          </p:cNvSpPr>
          <p:nvPr>
            <p:ph idx="1"/>
          </p:nvPr>
        </p:nvSpPr>
        <p:spPr/>
        <p:txBody>
          <a:bodyPr>
            <a:normAutofit/>
          </a:bodyPr>
          <a:lstStyle/>
          <a:p>
            <a:r>
              <a:rPr lang="en-US" sz="2400" b="1" dirty="0"/>
              <a:t>Step 2 – Prepare Questions:</a:t>
            </a:r>
            <a:r>
              <a:rPr lang="en-US" sz="2400" dirty="0"/>
              <a:t> Prepare a list of questions to ask during the meeting. Here are some examples:</a:t>
            </a:r>
          </a:p>
          <a:p>
            <a:pPr lvl="1"/>
            <a:r>
              <a:rPr lang="en-US" sz="2000" dirty="0"/>
              <a:t>What is your job title and what does your role entail?</a:t>
            </a:r>
          </a:p>
          <a:p>
            <a:pPr lvl="1"/>
            <a:r>
              <a:rPr lang="en-US" sz="2000" dirty="0"/>
              <a:t>Can you describe a typical day at work?</a:t>
            </a:r>
          </a:p>
          <a:p>
            <a:pPr lvl="1"/>
            <a:r>
              <a:rPr lang="en-US" sz="2000" dirty="0"/>
              <a:t>What kind of legal issues do you commonly deal with?</a:t>
            </a:r>
          </a:p>
          <a:p>
            <a:pPr lvl="1"/>
            <a:r>
              <a:rPr lang="en-US" sz="2000" dirty="0"/>
              <a:t>What is the most challenging aspect of your job?</a:t>
            </a:r>
          </a:p>
          <a:p>
            <a:pPr lvl="1"/>
            <a:r>
              <a:rPr lang="en-US" sz="2000" dirty="0"/>
              <a:t>What is the most rewarding aspect of your job?</a:t>
            </a:r>
          </a:p>
          <a:p>
            <a:pPr lvl="1"/>
            <a:r>
              <a:rPr lang="en-US" sz="2000" dirty="0"/>
              <a:t>How did you decide to become a lawyer?</a:t>
            </a:r>
          </a:p>
          <a:p>
            <a:pPr lvl="1"/>
            <a:r>
              <a:rPr lang="en-US" sz="2000" dirty="0"/>
              <a:t>What education and skills are necessary for your job?</a:t>
            </a:r>
          </a:p>
          <a:p>
            <a:endParaRPr lang="en-US" dirty="0"/>
          </a:p>
        </p:txBody>
      </p:sp>
    </p:spTree>
    <p:extLst>
      <p:ext uri="{BB962C8B-B14F-4D97-AF65-F5344CB8AC3E}">
        <p14:creationId xmlns:p14="http://schemas.microsoft.com/office/powerpoint/2010/main" val="28949312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EC329A-A12D-4DE6-9853-A1B9636BECD1}"/>
              </a:ext>
            </a:extLst>
          </p:cNvPr>
          <p:cNvSpPr>
            <a:spLocks noGrp="1"/>
          </p:cNvSpPr>
          <p:nvPr>
            <p:ph type="title"/>
          </p:nvPr>
        </p:nvSpPr>
        <p:spPr/>
        <p:txBody>
          <a:bodyPr/>
          <a:lstStyle/>
          <a:p>
            <a:r>
              <a:rPr lang="en-US" dirty="0"/>
              <a:t>Meeting with a Lawyer</a:t>
            </a:r>
          </a:p>
        </p:txBody>
      </p:sp>
      <p:sp>
        <p:nvSpPr>
          <p:cNvPr id="3" name="Content Placeholder 2">
            <a:extLst>
              <a:ext uri="{FF2B5EF4-FFF2-40B4-BE49-F238E27FC236}">
                <a16:creationId xmlns:a16="http://schemas.microsoft.com/office/drawing/2014/main" xmlns="" id="{91EAD444-4194-4F4A-8450-B8E4BB24C63C}"/>
              </a:ext>
            </a:extLst>
          </p:cNvPr>
          <p:cNvSpPr>
            <a:spLocks noGrp="1"/>
          </p:cNvSpPr>
          <p:nvPr>
            <p:ph idx="1"/>
          </p:nvPr>
        </p:nvSpPr>
        <p:spPr>
          <a:xfrm>
            <a:off x="501447" y="1887794"/>
            <a:ext cx="3979114" cy="4444181"/>
          </a:xfrm>
        </p:spPr>
        <p:txBody>
          <a:bodyPr/>
          <a:lstStyle/>
          <a:p>
            <a:r>
              <a:rPr lang="en-US" sz="2400" b="1" dirty="0"/>
              <a:t>Step 3 – Conduct the Visit:</a:t>
            </a:r>
            <a:r>
              <a:rPr lang="en-US" sz="2400" dirty="0"/>
              <a:t> During the visit, be respectful and professional. Ask your prepared questions and take notes on their responses. Be curious and ask follow-up questions if you need clarity or want to explore a topic further.</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6419" y="1887794"/>
            <a:ext cx="4119372" cy="2746248"/>
          </a:xfrm>
          <a:prstGeom prst="rect">
            <a:avLst/>
          </a:prstGeom>
        </p:spPr>
      </p:pic>
    </p:spTree>
    <p:extLst>
      <p:ext uri="{BB962C8B-B14F-4D97-AF65-F5344CB8AC3E}">
        <p14:creationId xmlns:p14="http://schemas.microsoft.com/office/powerpoint/2010/main" val="42494906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EC329A-A12D-4DE6-9853-A1B9636BECD1}"/>
              </a:ext>
            </a:extLst>
          </p:cNvPr>
          <p:cNvSpPr>
            <a:spLocks noGrp="1"/>
          </p:cNvSpPr>
          <p:nvPr>
            <p:ph type="title"/>
          </p:nvPr>
        </p:nvSpPr>
        <p:spPr/>
        <p:txBody>
          <a:bodyPr/>
          <a:lstStyle/>
          <a:p>
            <a:r>
              <a:rPr lang="en-US" dirty="0"/>
              <a:t>Meeting with a Lawyer</a:t>
            </a:r>
          </a:p>
        </p:txBody>
      </p:sp>
      <p:sp>
        <p:nvSpPr>
          <p:cNvPr id="3" name="Content Placeholder 2">
            <a:extLst>
              <a:ext uri="{FF2B5EF4-FFF2-40B4-BE49-F238E27FC236}">
                <a16:creationId xmlns:a16="http://schemas.microsoft.com/office/drawing/2014/main" xmlns="" id="{91EAD444-4194-4F4A-8450-B8E4BB24C63C}"/>
              </a:ext>
            </a:extLst>
          </p:cNvPr>
          <p:cNvSpPr>
            <a:spLocks noGrp="1"/>
          </p:cNvSpPr>
          <p:nvPr>
            <p:ph idx="1"/>
          </p:nvPr>
        </p:nvSpPr>
        <p:spPr>
          <a:xfrm>
            <a:off x="225632" y="1887794"/>
            <a:ext cx="8668986" cy="4723317"/>
          </a:xfrm>
        </p:spPr>
        <p:txBody>
          <a:bodyPr>
            <a:normAutofit/>
          </a:bodyPr>
          <a:lstStyle/>
          <a:p>
            <a:r>
              <a:rPr lang="en-US" sz="2400" b="1" dirty="0"/>
              <a:t>Step 4 – Report Your Findings:</a:t>
            </a:r>
            <a:r>
              <a:rPr lang="en-US" sz="2400" dirty="0"/>
              <a:t> After the visit, compile your notes into a report. Your report might look something like the following:</a:t>
            </a:r>
          </a:p>
          <a:p>
            <a:pPr lvl="1"/>
            <a:r>
              <a:rPr lang="en-US" sz="2000" b="1" dirty="0" smtClean="0"/>
              <a:t>Title:</a:t>
            </a:r>
            <a:r>
              <a:rPr lang="en-US" sz="2000" dirty="0" smtClean="0"/>
              <a:t> Visit with a Corporate Lawyer at XYZ Bank</a:t>
            </a:r>
          </a:p>
          <a:p>
            <a:pPr lvl="1"/>
            <a:r>
              <a:rPr lang="en-US" sz="2000" b="1" dirty="0" smtClean="0"/>
              <a:t>Duties and Responsibilities:</a:t>
            </a:r>
          </a:p>
          <a:p>
            <a:pPr lvl="2"/>
            <a:r>
              <a:rPr lang="en-US" sz="1600" b="1" dirty="0" smtClean="0"/>
              <a:t>Providing </a:t>
            </a:r>
            <a:r>
              <a:rPr lang="en-US" sz="1600" b="1" dirty="0"/>
              <a:t>Legal Advice:</a:t>
            </a:r>
            <a:r>
              <a:rPr lang="en-US" sz="1600" dirty="0"/>
              <a:t> The lawyer provides legal advice to different departments within the bank. This could be related to contracts, employment law, regulatory compliance, or any other legal issues that arise.</a:t>
            </a:r>
          </a:p>
          <a:p>
            <a:pPr lvl="2"/>
            <a:r>
              <a:rPr lang="en-US" sz="1600" b="1" dirty="0"/>
              <a:t>Reviewing Contracts:</a:t>
            </a:r>
            <a:r>
              <a:rPr lang="en-US" sz="1600" dirty="0"/>
              <a:t> The lawyer spends a lot of time reviewing and drafting contracts. This ensures that the bank’s interests are protected and that they are in compliance with all relevant laws and regulations</a:t>
            </a:r>
            <a:r>
              <a:rPr lang="en-US" sz="1600" dirty="0" smtClean="0"/>
              <a:t>.</a:t>
            </a:r>
          </a:p>
          <a:p>
            <a:pPr lvl="2"/>
            <a:r>
              <a:rPr lang="en-US" sz="1600" b="1" dirty="0"/>
              <a:t>Managing Disputes:</a:t>
            </a:r>
            <a:r>
              <a:rPr lang="en-US" sz="1600" dirty="0"/>
              <a:t> If there are any legal disputes involving the bank, the lawyer helps to manage them. This could involve negotiation, litigation, or other dispute-resolution processes.</a:t>
            </a:r>
          </a:p>
          <a:p>
            <a:pPr lvl="2"/>
            <a:r>
              <a:rPr lang="en-US" sz="1600" b="1" dirty="0"/>
              <a:t>Regulatory Compliance:</a:t>
            </a:r>
            <a:r>
              <a:rPr lang="en-US" sz="1600" dirty="0"/>
              <a:t> The lawyer helps the bank navigate various banking regulations. They work closely with the compliance department to ensure that the bank is following all necessary laws and regulations.</a:t>
            </a:r>
          </a:p>
          <a:p>
            <a:pPr lvl="2"/>
            <a:endParaRPr lang="en-US" sz="1600" dirty="0"/>
          </a:p>
          <a:p>
            <a:endParaRPr lang="en-US" dirty="0"/>
          </a:p>
        </p:txBody>
      </p:sp>
    </p:spTree>
    <p:extLst>
      <p:ext uri="{BB962C8B-B14F-4D97-AF65-F5344CB8AC3E}">
        <p14:creationId xmlns:p14="http://schemas.microsoft.com/office/powerpoint/2010/main" val="664607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Law Merit Badge Requirements</a:t>
            </a:r>
          </a:p>
        </p:txBody>
      </p:sp>
      <p:sp>
        <p:nvSpPr>
          <p:cNvPr id="3" name="Content Placeholder 2"/>
          <p:cNvSpPr>
            <a:spLocks noGrp="1"/>
          </p:cNvSpPr>
          <p:nvPr>
            <p:ph idx="1"/>
          </p:nvPr>
        </p:nvSpPr>
        <p:spPr>
          <a:xfrm>
            <a:off x="501446" y="1887795"/>
            <a:ext cx="8244349" cy="3507165"/>
          </a:xfrm>
        </p:spPr>
        <p:txBody>
          <a:bodyPr>
            <a:normAutofit fontScale="77500" lnSpcReduction="20000"/>
          </a:bodyPr>
          <a:lstStyle/>
          <a:p>
            <a:pPr marL="457200" indent="-457200">
              <a:buFont typeface="+mj-lt"/>
              <a:buAutoNum type="arabicPeriod" startAt="11"/>
            </a:pPr>
            <a:r>
              <a:rPr lang="en-US" sz="2600" dirty="0"/>
              <a:t>Discuss with your counselor the importance in our society of TWO of the following areas of the law or process:</a:t>
            </a:r>
          </a:p>
          <a:p>
            <a:pPr marL="914400" lvl="1" indent="-457200">
              <a:buFont typeface="+mj-lt"/>
              <a:buAutoNum type="alphaLcPeriod"/>
            </a:pPr>
            <a:r>
              <a:rPr lang="en-US" sz="2200" dirty="0" smtClean="0"/>
              <a:t>Administrative</a:t>
            </a:r>
            <a:endParaRPr lang="en-US" sz="2200" dirty="0"/>
          </a:p>
          <a:p>
            <a:pPr marL="914400" lvl="1" indent="-457200">
              <a:buFont typeface="+mj-lt"/>
              <a:buAutoNum type="alphaLcPeriod"/>
            </a:pPr>
            <a:r>
              <a:rPr lang="en-US" sz="2200" dirty="0" smtClean="0"/>
              <a:t>Alternative </a:t>
            </a:r>
            <a:r>
              <a:rPr lang="en-US" sz="2200" dirty="0"/>
              <a:t>Dispute Resolution</a:t>
            </a:r>
          </a:p>
          <a:p>
            <a:pPr marL="914400" lvl="1" indent="-457200">
              <a:buFont typeface="+mj-lt"/>
              <a:buAutoNum type="alphaLcPeriod"/>
            </a:pPr>
            <a:r>
              <a:rPr lang="en-US" sz="2200" dirty="0" smtClean="0"/>
              <a:t>Bankruptcy</a:t>
            </a:r>
            <a:endParaRPr lang="en-US" sz="2200" dirty="0"/>
          </a:p>
          <a:p>
            <a:pPr marL="914400" lvl="1" indent="-457200">
              <a:buFont typeface="+mj-lt"/>
              <a:buAutoNum type="alphaLcPeriod"/>
            </a:pPr>
            <a:r>
              <a:rPr lang="en-US" sz="2200" dirty="0" smtClean="0"/>
              <a:t>Biotechnology</a:t>
            </a:r>
            <a:endParaRPr lang="en-US" sz="2200" dirty="0"/>
          </a:p>
          <a:p>
            <a:pPr marL="914400" lvl="1" indent="-457200">
              <a:buFont typeface="+mj-lt"/>
              <a:buAutoNum type="alphaLcPeriod"/>
            </a:pPr>
            <a:r>
              <a:rPr lang="en-US" sz="2200" dirty="0" smtClean="0"/>
              <a:t>Environmental</a:t>
            </a:r>
            <a:endParaRPr lang="en-US" sz="2200" dirty="0"/>
          </a:p>
          <a:p>
            <a:pPr marL="914400" lvl="1" indent="-457200">
              <a:buFont typeface="+mj-lt"/>
              <a:buAutoNum type="alphaLcPeriod"/>
            </a:pPr>
            <a:r>
              <a:rPr lang="en-US" sz="2200" dirty="0" smtClean="0"/>
              <a:t>Family</a:t>
            </a:r>
            <a:endParaRPr lang="en-US" sz="2200" dirty="0"/>
          </a:p>
          <a:p>
            <a:pPr marL="914400" lvl="1" indent="-457200">
              <a:buFont typeface="+mj-lt"/>
              <a:buAutoNum type="alphaLcPeriod"/>
            </a:pPr>
            <a:r>
              <a:rPr lang="en-US" sz="2200" dirty="0" smtClean="0"/>
              <a:t>Immigration</a:t>
            </a:r>
            <a:endParaRPr lang="en-US" sz="2200" dirty="0"/>
          </a:p>
          <a:p>
            <a:pPr marL="914400" lvl="1" indent="-457200">
              <a:buFont typeface="+mj-lt"/>
              <a:buAutoNum type="alphaLcPeriod"/>
            </a:pPr>
            <a:r>
              <a:rPr lang="en-US" sz="2200" dirty="0" smtClean="0"/>
              <a:t>Information </a:t>
            </a:r>
            <a:r>
              <a:rPr lang="en-US" sz="2200" dirty="0"/>
              <a:t>Technology</a:t>
            </a:r>
          </a:p>
          <a:p>
            <a:pPr marL="914400" lvl="1" indent="-457200">
              <a:buFont typeface="+mj-lt"/>
              <a:buAutoNum type="alphaLcPeriod"/>
            </a:pPr>
            <a:r>
              <a:rPr lang="en-US" sz="2200" dirty="0" smtClean="0"/>
              <a:t>Intellectual </a:t>
            </a:r>
            <a:r>
              <a:rPr lang="en-US" sz="2200" dirty="0"/>
              <a:t>Property, (Copyright, Patents and Trademarks)</a:t>
            </a:r>
          </a:p>
          <a:p>
            <a:pPr marL="914400" lvl="1" indent="-457200">
              <a:buFont typeface="+mj-lt"/>
              <a:buAutoNum type="alphaLcPeriod"/>
            </a:pPr>
            <a:r>
              <a:rPr lang="en-US" sz="2200" dirty="0" smtClean="0"/>
              <a:t>International</a:t>
            </a:r>
            <a:endParaRPr lang="en-US" sz="2200" dirty="0"/>
          </a:p>
          <a:p>
            <a:pPr marL="914400" lvl="1" indent="-457200">
              <a:buFont typeface="+mj-lt"/>
              <a:buAutoNum type="alphaLcPeriod"/>
            </a:pPr>
            <a:r>
              <a:rPr lang="en-US" sz="2200" dirty="0" smtClean="0"/>
              <a:t>Privacy</a:t>
            </a:r>
            <a:r>
              <a:rPr lang="en-US" sz="2200" dirty="0"/>
              <a: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1391" y="954344"/>
            <a:ext cx="914400" cy="933450"/>
          </a:xfrm>
          <a:prstGeom prst="rect">
            <a:avLst/>
          </a:prstGeom>
        </p:spPr>
      </p:pic>
    </p:spTree>
    <p:extLst>
      <p:ext uri="{BB962C8B-B14F-4D97-AF65-F5344CB8AC3E}">
        <p14:creationId xmlns:p14="http://schemas.microsoft.com/office/powerpoint/2010/main" val="30306760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EC329A-A12D-4DE6-9853-A1B9636BECD1}"/>
              </a:ext>
            </a:extLst>
          </p:cNvPr>
          <p:cNvSpPr>
            <a:spLocks noGrp="1"/>
          </p:cNvSpPr>
          <p:nvPr>
            <p:ph type="title"/>
          </p:nvPr>
        </p:nvSpPr>
        <p:spPr/>
        <p:txBody>
          <a:bodyPr/>
          <a:lstStyle/>
          <a:p>
            <a:r>
              <a:rPr lang="en-US" dirty="0"/>
              <a:t>Meeting with a Lawyer</a:t>
            </a:r>
          </a:p>
        </p:txBody>
      </p:sp>
      <p:sp>
        <p:nvSpPr>
          <p:cNvPr id="3" name="Content Placeholder 2">
            <a:extLst>
              <a:ext uri="{FF2B5EF4-FFF2-40B4-BE49-F238E27FC236}">
                <a16:creationId xmlns:a16="http://schemas.microsoft.com/office/drawing/2014/main" xmlns="" id="{91EAD444-4194-4F4A-8450-B8E4BB24C63C}"/>
              </a:ext>
            </a:extLst>
          </p:cNvPr>
          <p:cNvSpPr>
            <a:spLocks noGrp="1"/>
          </p:cNvSpPr>
          <p:nvPr>
            <p:ph idx="1"/>
          </p:nvPr>
        </p:nvSpPr>
        <p:spPr>
          <a:xfrm>
            <a:off x="225632" y="1887794"/>
            <a:ext cx="8668986" cy="4838239"/>
          </a:xfrm>
        </p:spPr>
        <p:txBody>
          <a:bodyPr>
            <a:normAutofit/>
          </a:bodyPr>
          <a:lstStyle/>
          <a:p>
            <a:r>
              <a:rPr lang="en-US" sz="2400" b="1" dirty="0"/>
              <a:t>Step 4 – Report Your Findings (continued):</a:t>
            </a:r>
            <a:endParaRPr lang="en-US" sz="2400" dirty="0"/>
          </a:p>
          <a:p>
            <a:pPr lvl="1"/>
            <a:r>
              <a:rPr lang="en-US" sz="2000" b="1" dirty="0" smtClean="0"/>
              <a:t>Reflections</a:t>
            </a:r>
            <a:r>
              <a:rPr lang="en-US" sz="2000" b="1" dirty="0"/>
              <a:t>:</a:t>
            </a:r>
            <a:r>
              <a:rPr lang="en-US" sz="2000" dirty="0"/>
              <a:t> The visit provided valuable insight into the role of a lawyer in a corporate setting. I was particularly struck by the breadth of issues that the lawyer dealt with and how integral their role was in the functioning of the bank.</a:t>
            </a:r>
          </a:p>
          <a:p>
            <a:r>
              <a:rPr lang="en-US" sz="2400" dirty="0"/>
              <a:t>Remember to thank the lawyer for their time and the valuable information they shared. It may also be a good idea to send a follow-up thank you note after your visit.</a:t>
            </a:r>
          </a:p>
          <a:p>
            <a:endParaRPr lang="en-US" dirty="0"/>
          </a:p>
          <a:p>
            <a:endParaRPr lang="en-US" dirty="0"/>
          </a:p>
        </p:txBody>
      </p:sp>
    </p:spTree>
    <p:extLst>
      <p:ext uri="{BB962C8B-B14F-4D97-AF65-F5344CB8AC3E}">
        <p14:creationId xmlns:p14="http://schemas.microsoft.com/office/powerpoint/2010/main" val="37251231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Requirement 8</a:t>
            </a:r>
          </a:p>
        </p:txBody>
      </p:sp>
      <p:sp>
        <p:nvSpPr>
          <p:cNvPr id="5" name="Content Placeholder 4"/>
          <p:cNvSpPr>
            <a:spLocks noGrp="1"/>
          </p:cNvSpPr>
          <p:nvPr>
            <p:ph idx="1"/>
          </p:nvPr>
        </p:nvSpPr>
        <p:spPr/>
        <p:txBody>
          <a:bodyPr/>
          <a:lstStyle/>
          <a:p>
            <a:pPr marL="514350" indent="-514350">
              <a:buFont typeface="+mj-lt"/>
              <a:buAutoNum type="arabicPeriod" startAt="8"/>
            </a:pPr>
            <a:r>
              <a:rPr lang="en-US" dirty="0"/>
              <a:t>Explain the requirements for becoming a lawyer in your state. Describe how judges are selected in your state.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779" y="465457"/>
            <a:ext cx="914400" cy="933450"/>
          </a:xfrm>
          <a:prstGeom prst="rect">
            <a:avLst/>
          </a:prstGeom>
        </p:spPr>
      </p:pic>
    </p:spTree>
    <p:extLst>
      <p:ext uri="{BB962C8B-B14F-4D97-AF65-F5344CB8AC3E}">
        <p14:creationId xmlns:p14="http://schemas.microsoft.com/office/powerpoint/2010/main" val="40670598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Becoming a Lawyer</a:t>
            </a:r>
          </a:p>
        </p:txBody>
      </p:sp>
      <p:sp>
        <p:nvSpPr>
          <p:cNvPr id="3" name="Content Placeholder 2"/>
          <p:cNvSpPr>
            <a:spLocks noGrp="1"/>
          </p:cNvSpPr>
          <p:nvPr>
            <p:ph idx="1"/>
          </p:nvPr>
        </p:nvSpPr>
        <p:spPr>
          <a:xfrm>
            <a:off x="301752" y="1887794"/>
            <a:ext cx="8577072" cy="4741606"/>
          </a:xfrm>
        </p:spPr>
        <p:txBody>
          <a:bodyPr>
            <a:normAutofit fontScale="62500" lnSpcReduction="20000"/>
          </a:bodyPr>
          <a:lstStyle/>
          <a:p>
            <a:r>
              <a:rPr lang="en-US" sz="3800" dirty="0" smtClean="0"/>
              <a:t>The </a:t>
            </a:r>
            <a:r>
              <a:rPr lang="en-US" sz="3800" dirty="0"/>
              <a:t>general steps to becoming a lawyer in the United States </a:t>
            </a:r>
            <a:r>
              <a:rPr lang="en-US" sz="3800" dirty="0" smtClean="0"/>
              <a:t>are</a:t>
            </a:r>
            <a:r>
              <a:rPr lang="en-US" sz="3800" dirty="0"/>
              <a:t>:</a:t>
            </a:r>
          </a:p>
          <a:p>
            <a:pPr lvl="1"/>
            <a:r>
              <a:rPr lang="en-US" sz="3000" b="1" dirty="0"/>
              <a:t>Undergraduate Degree:</a:t>
            </a:r>
            <a:r>
              <a:rPr lang="en-US" sz="3000" dirty="0"/>
              <a:t> A bachelor’s degree is required for admission into law school. There’s no required major, but courses in English, public speaking, government, history, economics, and mathematics can be helpful.</a:t>
            </a:r>
          </a:p>
          <a:p>
            <a:pPr lvl="1"/>
            <a:r>
              <a:rPr lang="en-US" sz="3000" b="1" dirty="0"/>
              <a:t>Law School Admissions Test (LSAT):</a:t>
            </a:r>
            <a:r>
              <a:rPr lang="en-US" sz="3000" dirty="0"/>
              <a:t> This standardized test is a requirement for admission into law schools accredited by the American Bar Association (ABA).</a:t>
            </a:r>
          </a:p>
          <a:p>
            <a:pPr lvl="1"/>
            <a:r>
              <a:rPr lang="en-US" sz="3000" b="1" dirty="0"/>
              <a:t>Law School:</a:t>
            </a:r>
            <a:r>
              <a:rPr lang="en-US" sz="3000" dirty="0"/>
              <a:t> You must earn a Juris Doctor (J.D.) degree from a law school accredited by the ABA. Law school generally lasts three years and includes courses such as constitutional law, contracts, property law, civil procedure, and legal writing.</a:t>
            </a:r>
          </a:p>
          <a:p>
            <a:pPr lvl="1"/>
            <a:r>
              <a:rPr lang="en-US" sz="3000" b="1" dirty="0"/>
              <a:t>Bar Exam:</a:t>
            </a:r>
            <a:r>
              <a:rPr lang="en-US" sz="3000" dirty="0"/>
              <a:t> After graduating from law school, you must pass the bar exam in the state where you plan to practice.</a:t>
            </a:r>
          </a:p>
          <a:p>
            <a:pPr lvl="1"/>
            <a:r>
              <a:rPr lang="en-US" sz="3000" b="1" dirty="0"/>
              <a:t>Character and Fitness Assessment:</a:t>
            </a:r>
            <a:r>
              <a:rPr lang="en-US" sz="3000" dirty="0"/>
              <a:t> Most states require a positive assessment of a candidate’s character and fitness before admission to the bar.</a:t>
            </a:r>
          </a:p>
          <a:p>
            <a:pPr lvl="1"/>
            <a:r>
              <a:rPr lang="en-US" sz="3000" b="1" dirty="0"/>
              <a:t>Admission to the State Bar:</a:t>
            </a:r>
            <a:r>
              <a:rPr lang="en-US" sz="3000" dirty="0"/>
              <a:t> Once the bar exam and character and fitness assessment are passed, you can apply for admission to the state bar.</a:t>
            </a:r>
          </a:p>
          <a:p>
            <a:endParaRPr lang="en-US" dirty="0"/>
          </a:p>
        </p:txBody>
      </p:sp>
    </p:spTree>
    <p:extLst>
      <p:ext uri="{BB962C8B-B14F-4D97-AF65-F5344CB8AC3E}">
        <p14:creationId xmlns:p14="http://schemas.microsoft.com/office/powerpoint/2010/main" val="34010200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B48382-9599-488D-8B1F-A02081000FCA}"/>
              </a:ext>
            </a:extLst>
          </p:cNvPr>
          <p:cNvSpPr>
            <a:spLocks noGrp="1"/>
          </p:cNvSpPr>
          <p:nvPr>
            <p:ph type="title"/>
          </p:nvPr>
        </p:nvSpPr>
        <p:spPr/>
        <p:txBody>
          <a:bodyPr/>
          <a:lstStyle/>
          <a:p>
            <a:r>
              <a:rPr lang="en-US" dirty="0"/>
              <a:t>Selection </a:t>
            </a:r>
            <a:r>
              <a:rPr lang="en-US"/>
              <a:t>of Judges</a:t>
            </a:r>
          </a:p>
        </p:txBody>
      </p:sp>
      <p:sp>
        <p:nvSpPr>
          <p:cNvPr id="3" name="Content Placeholder 2">
            <a:extLst>
              <a:ext uri="{FF2B5EF4-FFF2-40B4-BE49-F238E27FC236}">
                <a16:creationId xmlns:a16="http://schemas.microsoft.com/office/drawing/2014/main" xmlns="" id="{54BFFC3A-9BFB-48EA-B66A-EE87F764F10D}"/>
              </a:ext>
            </a:extLst>
          </p:cNvPr>
          <p:cNvSpPr>
            <a:spLocks noGrp="1"/>
          </p:cNvSpPr>
          <p:nvPr>
            <p:ph idx="1"/>
          </p:nvPr>
        </p:nvSpPr>
        <p:spPr>
          <a:xfrm>
            <a:off x="501446" y="1887795"/>
            <a:ext cx="8244349" cy="4174678"/>
          </a:xfrm>
        </p:spPr>
        <p:txBody>
          <a:bodyPr>
            <a:normAutofit fontScale="92500" lnSpcReduction="10000"/>
          </a:bodyPr>
          <a:lstStyle/>
          <a:p>
            <a:r>
              <a:rPr lang="en-US" sz="2600" dirty="0" smtClean="0"/>
              <a:t>The </a:t>
            </a:r>
            <a:r>
              <a:rPr lang="en-US" sz="2600" dirty="0"/>
              <a:t>selection of judges </a:t>
            </a:r>
            <a:r>
              <a:rPr lang="en-US" sz="2600" dirty="0" smtClean="0"/>
              <a:t>varies </a:t>
            </a:r>
            <a:r>
              <a:rPr lang="en-US" sz="2600" dirty="0"/>
              <a:t>by </a:t>
            </a:r>
            <a:r>
              <a:rPr lang="en-US" sz="2600" dirty="0" smtClean="0"/>
              <a:t>state </a:t>
            </a:r>
            <a:r>
              <a:rPr lang="en-US" sz="2600" dirty="0"/>
              <a:t>and methods </a:t>
            </a:r>
            <a:r>
              <a:rPr lang="en-US" sz="2600" dirty="0" smtClean="0"/>
              <a:t>include: </a:t>
            </a:r>
          </a:p>
          <a:p>
            <a:pPr lvl="1"/>
            <a:r>
              <a:rPr lang="en-US" sz="2200" b="1" dirty="0" smtClean="0"/>
              <a:t>Partisan </a:t>
            </a:r>
            <a:r>
              <a:rPr lang="en-US" sz="2200" b="1" dirty="0"/>
              <a:t>Elections:</a:t>
            </a:r>
            <a:r>
              <a:rPr lang="en-US" sz="2200" dirty="0"/>
              <a:t> Judges are elected by the public and candidates are allowed to list their political affiliation on the ballot.</a:t>
            </a:r>
          </a:p>
          <a:p>
            <a:pPr lvl="1"/>
            <a:r>
              <a:rPr lang="en-US" sz="2200" b="1" dirty="0"/>
              <a:t>Nonpartisan Elections:</a:t>
            </a:r>
            <a:r>
              <a:rPr lang="en-US" sz="2200" dirty="0"/>
              <a:t> Judges are elected by the public, but candidates may not list their political affiliation on the ballot.</a:t>
            </a:r>
          </a:p>
          <a:p>
            <a:pPr lvl="1"/>
            <a:r>
              <a:rPr lang="en-US" sz="2200" b="1" dirty="0"/>
              <a:t>Appointment by Governor or Legislature:</a:t>
            </a:r>
            <a:r>
              <a:rPr lang="en-US" sz="2200" dirty="0"/>
              <a:t> Some states have their judges appointed by the governor, often from a list of candidates nominated by a commission. In other states, the legislature appoints judges.</a:t>
            </a:r>
          </a:p>
          <a:p>
            <a:pPr lvl="1"/>
            <a:r>
              <a:rPr lang="en-US" sz="2200" b="1" dirty="0"/>
              <a:t>Merit </a:t>
            </a:r>
            <a:r>
              <a:rPr lang="en-US" sz="2200" b="1" dirty="0" smtClean="0"/>
              <a:t>Selection:</a:t>
            </a:r>
            <a:r>
              <a:rPr lang="en-US" sz="2200" dirty="0" smtClean="0"/>
              <a:t> </a:t>
            </a:r>
            <a:r>
              <a:rPr lang="en-US" sz="2200" dirty="0"/>
              <a:t>A nominating commission provides a list of candidates to the governor, who then appoints a judge from this list. After serving an initial term, the judge may run in an uncontested retention election to remain in the position.</a:t>
            </a:r>
          </a:p>
          <a:p>
            <a:endParaRPr lang="en-US" dirty="0"/>
          </a:p>
        </p:txBody>
      </p:sp>
    </p:spTree>
    <p:extLst>
      <p:ext uri="{BB962C8B-B14F-4D97-AF65-F5344CB8AC3E}">
        <p14:creationId xmlns:p14="http://schemas.microsoft.com/office/powerpoint/2010/main" val="33585368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Requirement 9</a:t>
            </a:r>
          </a:p>
        </p:txBody>
      </p:sp>
      <p:sp>
        <p:nvSpPr>
          <p:cNvPr id="5" name="Content Placeholder 4"/>
          <p:cNvSpPr>
            <a:spLocks noGrp="1"/>
          </p:cNvSpPr>
          <p:nvPr>
            <p:ph idx="1"/>
          </p:nvPr>
        </p:nvSpPr>
        <p:spPr/>
        <p:txBody>
          <a:bodyPr/>
          <a:lstStyle/>
          <a:p>
            <a:pPr marL="514350" indent="-514350">
              <a:buFont typeface="+mj-lt"/>
              <a:buAutoNum type="arabicPeriod" startAt="9"/>
            </a:pPr>
            <a:r>
              <a:rPr lang="en-US" dirty="0"/>
              <a:t>Make a list of 15 jobs which deal with some aspect of law or legal processes. Tell which you prefer. Why?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779" y="465457"/>
            <a:ext cx="914400" cy="933450"/>
          </a:xfrm>
          <a:prstGeom prst="rect">
            <a:avLst/>
          </a:prstGeom>
        </p:spPr>
      </p:pic>
    </p:spTree>
    <p:extLst>
      <p:ext uri="{BB962C8B-B14F-4D97-AF65-F5344CB8AC3E}">
        <p14:creationId xmlns:p14="http://schemas.microsoft.com/office/powerpoint/2010/main" val="21339630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Careers Involving Law</a:t>
            </a:r>
            <a:endParaRPr lang="en-US" dirty="0"/>
          </a:p>
        </p:txBody>
      </p:sp>
      <p:sp>
        <p:nvSpPr>
          <p:cNvPr id="3" name="Content Placeholder 2"/>
          <p:cNvSpPr>
            <a:spLocks noGrp="1"/>
          </p:cNvSpPr>
          <p:nvPr>
            <p:ph idx="1"/>
          </p:nvPr>
        </p:nvSpPr>
        <p:spPr/>
        <p:txBody>
          <a:bodyPr>
            <a:normAutofit fontScale="70000" lnSpcReduction="20000"/>
          </a:bodyPr>
          <a:lstStyle/>
          <a:p>
            <a:pPr marL="514350" indent="-514350">
              <a:buFont typeface="+mj-lt"/>
              <a:buAutoNum type="arabicPeriod"/>
            </a:pPr>
            <a:r>
              <a:rPr lang="en-US" b="1" dirty="0"/>
              <a:t>Attorney/Lawyer:</a:t>
            </a:r>
            <a:r>
              <a:rPr lang="en-US" dirty="0"/>
              <a:t> Provides legal advice and represents clients in civil or criminal proceedings.</a:t>
            </a:r>
          </a:p>
          <a:p>
            <a:pPr marL="514350" indent="-514350">
              <a:buFont typeface="+mj-lt"/>
              <a:buAutoNum type="arabicPeriod"/>
            </a:pPr>
            <a:r>
              <a:rPr lang="en-US" b="1" dirty="0"/>
              <a:t>Judge:</a:t>
            </a:r>
            <a:r>
              <a:rPr lang="en-US" dirty="0"/>
              <a:t> Presides over court proceedings, ensuring they are conducted fairly and according to the law.</a:t>
            </a:r>
          </a:p>
          <a:p>
            <a:pPr marL="514350" indent="-514350">
              <a:buFont typeface="+mj-lt"/>
              <a:buAutoNum type="arabicPeriod"/>
            </a:pPr>
            <a:r>
              <a:rPr lang="en-US" b="1" dirty="0"/>
              <a:t>Paralegal:</a:t>
            </a:r>
            <a:r>
              <a:rPr lang="en-US" dirty="0"/>
              <a:t> Assists lawyers by conducting legal research, drafting documents, organizing files, and other tasks.</a:t>
            </a:r>
          </a:p>
          <a:p>
            <a:pPr marL="514350" indent="-514350">
              <a:buFont typeface="+mj-lt"/>
              <a:buAutoNum type="arabicPeriod"/>
            </a:pPr>
            <a:r>
              <a:rPr lang="en-US" b="1" dirty="0"/>
              <a:t>Legal Secretary:</a:t>
            </a:r>
            <a:r>
              <a:rPr lang="en-US" dirty="0"/>
              <a:t> Provides administrative support to attorneys, such as scheduling, correspondence, and document preparation.</a:t>
            </a:r>
          </a:p>
          <a:p>
            <a:pPr marL="514350" indent="-514350">
              <a:buFont typeface="+mj-lt"/>
              <a:buAutoNum type="arabicPeriod"/>
            </a:pPr>
            <a:r>
              <a:rPr lang="en-US" b="1" dirty="0"/>
              <a:t>Law Clerk:</a:t>
            </a:r>
            <a:r>
              <a:rPr lang="en-US" dirty="0"/>
              <a:t> Assists judges by conducting research, preparing legal documents, and performing other duties.</a:t>
            </a:r>
          </a:p>
          <a:p>
            <a:pPr marL="514350" indent="-514350">
              <a:buFont typeface="+mj-lt"/>
              <a:buAutoNum type="arabicPeriod"/>
            </a:pPr>
            <a:r>
              <a:rPr lang="en-US" b="1" dirty="0"/>
              <a:t>Legal Consultant:</a:t>
            </a:r>
            <a:r>
              <a:rPr lang="en-US" dirty="0"/>
              <a:t> Offers specialized advice to organizations, typically on a contract basis.</a:t>
            </a:r>
          </a:p>
          <a:p>
            <a:pPr marL="514350" indent="-514350">
              <a:buFont typeface="+mj-lt"/>
              <a:buAutoNum type="arabicPeriod"/>
            </a:pPr>
            <a:r>
              <a:rPr lang="en-US" b="1" dirty="0"/>
              <a:t>Arbitrator/Mediator:</a:t>
            </a:r>
            <a:r>
              <a:rPr lang="en-US" dirty="0"/>
              <a:t> Helps parties resolve disputes outside of court, often through negotiation or facilitated dialogue.</a:t>
            </a:r>
          </a:p>
          <a:p>
            <a:pPr marL="514350" indent="-514350">
              <a:buFont typeface="+mj-lt"/>
              <a:buAutoNum type="arabicPeriod"/>
            </a:pPr>
            <a:r>
              <a:rPr lang="en-US" b="1" dirty="0"/>
              <a:t>Court Reporter:</a:t>
            </a:r>
            <a:r>
              <a:rPr lang="en-US" dirty="0"/>
              <a:t> Transcribes court proceedings, creating a verbatim written record.</a:t>
            </a:r>
          </a:p>
          <a:p>
            <a:endParaRPr lang="en-US" dirty="0"/>
          </a:p>
        </p:txBody>
      </p:sp>
    </p:spTree>
    <p:extLst>
      <p:ext uri="{BB962C8B-B14F-4D97-AF65-F5344CB8AC3E}">
        <p14:creationId xmlns:p14="http://schemas.microsoft.com/office/powerpoint/2010/main" val="40501790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Careers Involving Law (continued)</a:t>
            </a:r>
            <a:endParaRPr lang="en-US" dirty="0"/>
          </a:p>
        </p:txBody>
      </p:sp>
      <p:sp>
        <p:nvSpPr>
          <p:cNvPr id="3" name="Content Placeholder 2"/>
          <p:cNvSpPr>
            <a:spLocks noGrp="1"/>
          </p:cNvSpPr>
          <p:nvPr>
            <p:ph idx="1"/>
          </p:nvPr>
        </p:nvSpPr>
        <p:spPr/>
        <p:txBody>
          <a:bodyPr>
            <a:normAutofit fontScale="77500" lnSpcReduction="20000"/>
          </a:bodyPr>
          <a:lstStyle/>
          <a:p>
            <a:pPr marL="514350" indent="-514350">
              <a:buFont typeface="+mj-lt"/>
              <a:buAutoNum type="arabicPeriod" startAt="9"/>
            </a:pPr>
            <a:r>
              <a:rPr lang="en-US" b="1" dirty="0" smtClean="0"/>
              <a:t>Compliance </a:t>
            </a:r>
            <a:r>
              <a:rPr lang="en-US" b="1" dirty="0"/>
              <a:t>Officer:</a:t>
            </a:r>
            <a:r>
              <a:rPr lang="en-US" dirty="0"/>
              <a:t> Ensures that organizations follow all applicable laws, regulations, and internal policies.</a:t>
            </a:r>
          </a:p>
          <a:p>
            <a:pPr marL="514350" indent="-514350">
              <a:buFont typeface="+mj-lt"/>
              <a:buAutoNum type="arabicPeriod" startAt="9"/>
            </a:pPr>
            <a:r>
              <a:rPr lang="en-US" b="1" dirty="0"/>
              <a:t>Legal Analyst:</a:t>
            </a:r>
            <a:r>
              <a:rPr lang="en-US" dirty="0"/>
              <a:t> Conducts research and analysis on legal matters, often for media outlets, corporations, or law firms.</a:t>
            </a:r>
          </a:p>
          <a:p>
            <a:pPr marL="514350" indent="-514350">
              <a:buFont typeface="+mj-lt"/>
              <a:buAutoNum type="arabicPeriod" startAt="9"/>
            </a:pPr>
            <a:r>
              <a:rPr lang="en-US" b="1" dirty="0"/>
              <a:t>Probation Officer:</a:t>
            </a:r>
            <a:r>
              <a:rPr lang="en-US" dirty="0"/>
              <a:t> Supervises offenders who have been placed on probation, ensuring they follow their probation conditions.</a:t>
            </a:r>
          </a:p>
          <a:p>
            <a:pPr marL="514350" indent="-514350">
              <a:buFont typeface="+mj-lt"/>
              <a:buAutoNum type="arabicPeriod" startAt="9"/>
            </a:pPr>
            <a:r>
              <a:rPr lang="en-US" b="1" dirty="0"/>
              <a:t>Forensic Scientist:</a:t>
            </a:r>
            <a:r>
              <a:rPr lang="en-US" dirty="0"/>
              <a:t> Uses scientific techniques to gather and analyze evidence for legal cases.</a:t>
            </a:r>
          </a:p>
          <a:p>
            <a:pPr marL="514350" indent="-514350">
              <a:buFont typeface="+mj-lt"/>
              <a:buAutoNum type="arabicPeriod" startAt="9"/>
            </a:pPr>
            <a:r>
              <a:rPr lang="en-US" b="1" dirty="0"/>
              <a:t>Patent Agent/Attorney:</a:t>
            </a:r>
            <a:r>
              <a:rPr lang="en-US" dirty="0"/>
              <a:t> Specializes in filing and prosecuting patent applications on behalf of inventors.</a:t>
            </a:r>
          </a:p>
          <a:p>
            <a:pPr marL="514350" indent="-514350">
              <a:buFont typeface="+mj-lt"/>
              <a:buAutoNum type="arabicPeriod" startAt="9"/>
            </a:pPr>
            <a:r>
              <a:rPr lang="en-US" b="1" dirty="0"/>
              <a:t>Bailiff:</a:t>
            </a:r>
            <a:r>
              <a:rPr lang="en-US" dirty="0"/>
              <a:t> Ensures order and security in courtrooms.</a:t>
            </a:r>
          </a:p>
          <a:p>
            <a:pPr marL="514350" indent="-514350">
              <a:buFont typeface="+mj-lt"/>
              <a:buAutoNum type="arabicPeriod" startAt="9"/>
            </a:pPr>
            <a:r>
              <a:rPr lang="en-US" b="1" dirty="0"/>
              <a:t>Law Enforcement Officer:</a:t>
            </a:r>
            <a:r>
              <a:rPr lang="en-US" dirty="0"/>
              <a:t> Enforces laws, protects life and property, and arrests individuals suspected of committing crimes.</a:t>
            </a:r>
          </a:p>
          <a:p>
            <a:endParaRPr lang="en-US" dirty="0"/>
          </a:p>
        </p:txBody>
      </p:sp>
    </p:spTree>
    <p:extLst>
      <p:ext uri="{BB962C8B-B14F-4D97-AF65-F5344CB8AC3E}">
        <p14:creationId xmlns:p14="http://schemas.microsoft.com/office/powerpoint/2010/main" val="352431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Careers </a:t>
            </a:r>
            <a:r>
              <a:rPr lang="en-US" dirty="0" smtClean="0"/>
              <a:t>Involving </a:t>
            </a:r>
            <a:r>
              <a:rPr lang="en-US" dirty="0"/>
              <a:t>Law</a:t>
            </a:r>
          </a:p>
        </p:txBody>
      </p:sp>
      <p:sp>
        <p:nvSpPr>
          <p:cNvPr id="3" name="Content Placeholder 2"/>
          <p:cNvSpPr>
            <a:spLocks noGrp="1"/>
          </p:cNvSpPr>
          <p:nvPr>
            <p:ph idx="1"/>
          </p:nvPr>
        </p:nvSpPr>
        <p:spPr/>
        <p:txBody>
          <a:bodyPr>
            <a:normAutofit/>
          </a:bodyPr>
          <a:lstStyle/>
          <a:p>
            <a:r>
              <a:rPr lang="en-US" sz="2400" dirty="0" smtClean="0"/>
              <a:t>Each </a:t>
            </a:r>
            <a:r>
              <a:rPr lang="en-US" sz="2400" dirty="0"/>
              <a:t>of these roles requires a different set of skills and interests, and they also vary greatly in terms of educational requirements, work environment, and day-to-day responsibilities. </a:t>
            </a:r>
            <a:endParaRPr lang="en-US" sz="2400" dirty="0" smtClean="0"/>
          </a:p>
          <a:p>
            <a:r>
              <a:rPr lang="en-US" sz="2400" dirty="0" smtClean="0"/>
              <a:t>You will need to </a:t>
            </a:r>
            <a:r>
              <a:rPr lang="en-US" sz="2400" dirty="0"/>
              <a:t>do more research or even conduct informational interviews to learn more about the jobs that interest you.</a:t>
            </a:r>
          </a:p>
        </p:txBody>
      </p:sp>
    </p:spTree>
    <p:extLst>
      <p:ext uri="{BB962C8B-B14F-4D97-AF65-F5344CB8AC3E}">
        <p14:creationId xmlns:p14="http://schemas.microsoft.com/office/powerpoint/2010/main" val="27291573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Requirement 10</a:t>
            </a:r>
          </a:p>
        </p:txBody>
      </p:sp>
      <p:sp>
        <p:nvSpPr>
          <p:cNvPr id="5" name="Content Placeholder 4"/>
          <p:cNvSpPr>
            <a:spLocks noGrp="1"/>
          </p:cNvSpPr>
          <p:nvPr>
            <p:ph idx="1"/>
          </p:nvPr>
        </p:nvSpPr>
        <p:spPr/>
        <p:txBody>
          <a:bodyPr/>
          <a:lstStyle/>
          <a:p>
            <a:pPr marL="514350" indent="-514350">
              <a:buFont typeface="+mj-lt"/>
              <a:buAutoNum type="arabicPeriod" startAt="10"/>
            </a:pPr>
            <a:r>
              <a:rPr lang="en-US" dirty="0"/>
              <a:t>Tell where people can go to obtain the help of a lawyer if they are unable to pay for one. Tell what you can do if you can afford a lawyer but do not know of any in your area.</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779" y="465457"/>
            <a:ext cx="914400" cy="933450"/>
          </a:xfrm>
          <a:prstGeom prst="rect">
            <a:avLst/>
          </a:prstGeom>
        </p:spPr>
      </p:pic>
    </p:spTree>
    <p:extLst>
      <p:ext uri="{BB962C8B-B14F-4D97-AF65-F5344CB8AC3E}">
        <p14:creationId xmlns:p14="http://schemas.microsoft.com/office/powerpoint/2010/main" val="17657118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Obtaining Legal Assistance</a:t>
            </a:r>
            <a:endParaRPr lang="en-US" dirty="0"/>
          </a:p>
        </p:txBody>
      </p:sp>
      <p:sp>
        <p:nvSpPr>
          <p:cNvPr id="3" name="Content Placeholder 2"/>
          <p:cNvSpPr>
            <a:spLocks noGrp="1"/>
          </p:cNvSpPr>
          <p:nvPr>
            <p:ph idx="1"/>
          </p:nvPr>
        </p:nvSpPr>
        <p:spPr>
          <a:xfrm>
            <a:off x="501446" y="1887795"/>
            <a:ext cx="8244349" cy="3863781"/>
          </a:xfrm>
        </p:spPr>
        <p:txBody>
          <a:bodyPr>
            <a:normAutofit fontScale="92500" lnSpcReduction="20000"/>
          </a:bodyPr>
          <a:lstStyle/>
          <a:p>
            <a:r>
              <a:rPr lang="en-US" sz="2600" dirty="0" smtClean="0"/>
              <a:t>If You Can’t Afford a Lawyer</a:t>
            </a:r>
          </a:p>
          <a:p>
            <a:pPr lvl="1"/>
            <a:r>
              <a:rPr lang="en-US" sz="2200" b="1" dirty="0" smtClean="0"/>
              <a:t>Public </a:t>
            </a:r>
            <a:r>
              <a:rPr lang="en-US" sz="2200" b="1" dirty="0"/>
              <a:t>Defender’s Office:</a:t>
            </a:r>
            <a:r>
              <a:rPr lang="en-US" sz="2200" dirty="0"/>
              <a:t> If you are accused of a crime and cannot afford a lawyer, you have the right to a public defender. These are government-employed attorneys who represent clients unable to pay for counsel in criminal cases.</a:t>
            </a:r>
          </a:p>
          <a:p>
            <a:pPr lvl="1"/>
            <a:r>
              <a:rPr lang="en-US" sz="2200" b="1" dirty="0"/>
              <a:t>Legal Aid Societies:</a:t>
            </a:r>
            <a:r>
              <a:rPr lang="en-US" sz="2200" dirty="0"/>
              <a:t> Legal Aid organizations provide free legal services to low-income individuals. They can assist with various civil matters such as housing, family law, and employment issues.</a:t>
            </a:r>
          </a:p>
          <a:p>
            <a:pPr lvl="1"/>
            <a:r>
              <a:rPr lang="en-US" sz="2200" b="1" dirty="0"/>
              <a:t>Pro Bono Programs:</a:t>
            </a:r>
            <a:r>
              <a:rPr lang="en-US" sz="2200" dirty="0"/>
              <a:t> Many local bar associations and law schools have pro bono programs where lawyers volunteer their time to provide free legal services to those in need.</a:t>
            </a:r>
          </a:p>
          <a:p>
            <a:pPr lvl="1"/>
            <a:r>
              <a:rPr lang="en-US" sz="2200" b="1" dirty="0"/>
              <a:t>Law School Clinics:</a:t>
            </a:r>
            <a:r>
              <a:rPr lang="en-US" sz="2200" dirty="0"/>
              <a:t> Some law schools offer free or low-cost legal clinics where law students, supervised by their professors, can provide legal assistance.</a:t>
            </a:r>
          </a:p>
          <a:p>
            <a:endParaRPr lang="en-US" dirty="0"/>
          </a:p>
        </p:txBody>
      </p:sp>
    </p:spTree>
    <p:extLst>
      <p:ext uri="{BB962C8B-B14F-4D97-AF65-F5344CB8AC3E}">
        <p14:creationId xmlns:p14="http://schemas.microsoft.com/office/powerpoint/2010/main" val="3229812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Requirement 1</a:t>
            </a:r>
          </a:p>
        </p:txBody>
      </p:sp>
      <p:sp>
        <p:nvSpPr>
          <p:cNvPr id="5" name="Content Placeholder 4"/>
          <p:cNvSpPr>
            <a:spLocks noGrp="1"/>
          </p:cNvSpPr>
          <p:nvPr>
            <p:ph idx="1"/>
          </p:nvPr>
        </p:nvSpPr>
        <p:spPr/>
        <p:txBody>
          <a:bodyPr/>
          <a:lstStyle/>
          <a:p>
            <a:pPr marL="514350" indent="-514350">
              <a:buFont typeface="+mj-lt"/>
              <a:buAutoNum type="arabicPeriod"/>
            </a:pPr>
            <a:r>
              <a:rPr lang="en-US" dirty="0"/>
              <a:t>Define "law." Tell some of its sources. Describe functions it serves.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779" y="465457"/>
            <a:ext cx="914400" cy="933450"/>
          </a:xfrm>
          <a:prstGeom prst="rect">
            <a:avLst/>
          </a:prstGeom>
        </p:spPr>
      </p:pic>
    </p:spTree>
    <p:extLst>
      <p:ext uri="{BB962C8B-B14F-4D97-AF65-F5344CB8AC3E}">
        <p14:creationId xmlns:p14="http://schemas.microsoft.com/office/powerpoint/2010/main" val="11016338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Obtaining Legal Assistance</a:t>
            </a:r>
            <a:endParaRPr lang="en-US" dirty="0"/>
          </a:p>
        </p:txBody>
      </p:sp>
      <p:sp>
        <p:nvSpPr>
          <p:cNvPr id="3" name="Content Placeholder 2"/>
          <p:cNvSpPr>
            <a:spLocks noGrp="1"/>
          </p:cNvSpPr>
          <p:nvPr>
            <p:ph idx="1"/>
          </p:nvPr>
        </p:nvSpPr>
        <p:spPr>
          <a:xfrm>
            <a:off x="501446" y="1887795"/>
            <a:ext cx="8244349" cy="3699190"/>
          </a:xfrm>
        </p:spPr>
        <p:txBody>
          <a:bodyPr>
            <a:normAutofit lnSpcReduction="10000"/>
          </a:bodyPr>
          <a:lstStyle/>
          <a:p>
            <a:r>
              <a:rPr lang="en-US" sz="2400" dirty="0"/>
              <a:t>If You Can Afford a Lawyer but Don’t Know Any</a:t>
            </a:r>
          </a:p>
          <a:p>
            <a:pPr lvl="1"/>
            <a:r>
              <a:rPr lang="en-US" sz="2000" b="1" dirty="0"/>
              <a:t>Local Bar Association:</a:t>
            </a:r>
            <a:r>
              <a:rPr lang="en-US" sz="2000" dirty="0"/>
              <a:t> Most local bar associations have referral services that can connect you with attorneys in your area.</a:t>
            </a:r>
          </a:p>
          <a:p>
            <a:pPr lvl="1"/>
            <a:r>
              <a:rPr lang="en-US" sz="2000" b="1" dirty="0"/>
              <a:t>Online Directories:</a:t>
            </a:r>
            <a:r>
              <a:rPr lang="en-US" sz="2000" dirty="0"/>
              <a:t> Online legal directories like </a:t>
            </a:r>
            <a:r>
              <a:rPr lang="en-US" sz="2000" dirty="0" smtClean="0">
                <a:hlinkClick r:id="rId2"/>
              </a:rPr>
              <a:t>Avvo.com</a:t>
            </a:r>
            <a:r>
              <a:rPr lang="en-US" sz="2000" dirty="0" smtClean="0"/>
              <a:t>, </a:t>
            </a:r>
            <a:r>
              <a:rPr lang="en-US" sz="2000" dirty="0" smtClean="0">
                <a:hlinkClick r:id="rId3"/>
              </a:rPr>
              <a:t>Martindale-Hubbell.com</a:t>
            </a:r>
            <a:r>
              <a:rPr lang="en-US" sz="2000" dirty="0" smtClean="0"/>
              <a:t>, </a:t>
            </a:r>
            <a:r>
              <a:rPr lang="en-US" sz="2000" dirty="0"/>
              <a:t>or the </a:t>
            </a:r>
            <a:r>
              <a:rPr lang="en-US" sz="2000" dirty="0">
                <a:hlinkClick r:id="rId4"/>
              </a:rPr>
              <a:t>American Bar </a:t>
            </a:r>
            <a:r>
              <a:rPr lang="en-US" sz="2000" dirty="0" smtClean="0">
                <a:hlinkClick r:id="rId4"/>
              </a:rPr>
              <a:t>Association</a:t>
            </a:r>
            <a:r>
              <a:rPr lang="en-US" sz="2000" dirty="0" smtClean="0"/>
              <a:t> </a:t>
            </a:r>
            <a:r>
              <a:rPr lang="en-US" sz="2000" dirty="0"/>
              <a:t>directory can help you find a lawyer based on your location and the type of legal help you need.</a:t>
            </a:r>
          </a:p>
          <a:p>
            <a:pPr lvl="1"/>
            <a:r>
              <a:rPr lang="en-US" sz="2000" b="1" dirty="0"/>
              <a:t>Recommendations:</a:t>
            </a:r>
            <a:r>
              <a:rPr lang="en-US" sz="2000" dirty="0"/>
              <a:t> Ask friends, family, or professional contacts if they can recommend a lawyer.</a:t>
            </a:r>
          </a:p>
          <a:p>
            <a:pPr lvl="1"/>
            <a:r>
              <a:rPr lang="en-US" sz="2000" b="1" dirty="0"/>
              <a:t>Legal Plans:</a:t>
            </a:r>
            <a:r>
              <a:rPr lang="en-US" sz="2000" dirty="0"/>
              <a:t> Consider a prepaid legal plan, where for a monthly or annual fee, you have access to a network of attorneys who can provide legal advice and representation.</a:t>
            </a:r>
          </a:p>
          <a:p>
            <a:endParaRPr lang="en-US" dirty="0"/>
          </a:p>
        </p:txBody>
      </p:sp>
    </p:spTree>
    <p:extLst>
      <p:ext uri="{BB962C8B-B14F-4D97-AF65-F5344CB8AC3E}">
        <p14:creationId xmlns:p14="http://schemas.microsoft.com/office/powerpoint/2010/main" val="25387300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Requirement 11</a:t>
            </a:r>
          </a:p>
        </p:txBody>
      </p:sp>
      <p:sp>
        <p:nvSpPr>
          <p:cNvPr id="5" name="Content Placeholder 4"/>
          <p:cNvSpPr>
            <a:spLocks noGrp="1"/>
          </p:cNvSpPr>
          <p:nvPr>
            <p:ph idx="1"/>
          </p:nvPr>
        </p:nvSpPr>
        <p:spPr/>
        <p:txBody>
          <a:bodyPr>
            <a:normAutofit fontScale="70000" lnSpcReduction="20000"/>
          </a:bodyPr>
          <a:lstStyle/>
          <a:p>
            <a:pPr marL="457200" indent="-457200">
              <a:buFont typeface="+mj-lt"/>
              <a:buAutoNum type="arabicPeriod" startAt="11"/>
            </a:pPr>
            <a:r>
              <a:rPr lang="en-US" dirty="0"/>
              <a:t>Discuss with your counselor the importance in our society of TWO of the following areas of the law or process:</a:t>
            </a:r>
          </a:p>
          <a:p>
            <a:pPr marL="914400" lvl="1" indent="-457200">
              <a:buFont typeface="+mj-lt"/>
              <a:buAutoNum type="alphaLcPeriod"/>
            </a:pPr>
            <a:r>
              <a:rPr lang="en-US" dirty="0"/>
              <a:t>Administrative</a:t>
            </a:r>
          </a:p>
          <a:p>
            <a:pPr marL="914400" lvl="1" indent="-457200">
              <a:buFont typeface="+mj-lt"/>
              <a:buAutoNum type="alphaLcPeriod"/>
            </a:pPr>
            <a:r>
              <a:rPr lang="en-US" dirty="0"/>
              <a:t>Alternative Dispute Resolution</a:t>
            </a:r>
          </a:p>
          <a:p>
            <a:pPr marL="914400" lvl="1" indent="-457200">
              <a:buFont typeface="+mj-lt"/>
              <a:buAutoNum type="alphaLcPeriod"/>
            </a:pPr>
            <a:r>
              <a:rPr lang="en-US" dirty="0"/>
              <a:t>Bankruptcy</a:t>
            </a:r>
          </a:p>
          <a:p>
            <a:pPr marL="914400" lvl="1" indent="-457200">
              <a:buFont typeface="+mj-lt"/>
              <a:buAutoNum type="alphaLcPeriod"/>
            </a:pPr>
            <a:r>
              <a:rPr lang="en-US" dirty="0"/>
              <a:t>Biotechnology</a:t>
            </a:r>
          </a:p>
          <a:p>
            <a:pPr marL="914400" lvl="1" indent="-457200">
              <a:buFont typeface="+mj-lt"/>
              <a:buAutoNum type="alphaLcPeriod"/>
            </a:pPr>
            <a:r>
              <a:rPr lang="en-US" dirty="0"/>
              <a:t>Environmental</a:t>
            </a:r>
          </a:p>
          <a:p>
            <a:pPr marL="914400" lvl="1" indent="-457200">
              <a:buFont typeface="+mj-lt"/>
              <a:buAutoNum type="alphaLcPeriod"/>
            </a:pPr>
            <a:r>
              <a:rPr lang="en-US" dirty="0"/>
              <a:t>Family</a:t>
            </a:r>
          </a:p>
          <a:p>
            <a:pPr marL="914400" lvl="1" indent="-457200">
              <a:buFont typeface="+mj-lt"/>
              <a:buAutoNum type="alphaLcPeriod"/>
            </a:pPr>
            <a:r>
              <a:rPr lang="en-US" dirty="0"/>
              <a:t>Immigration</a:t>
            </a:r>
          </a:p>
          <a:p>
            <a:pPr marL="914400" lvl="1" indent="-457200">
              <a:buFont typeface="+mj-lt"/>
              <a:buAutoNum type="alphaLcPeriod"/>
            </a:pPr>
            <a:r>
              <a:rPr lang="en-US" dirty="0"/>
              <a:t>Information Technology</a:t>
            </a:r>
          </a:p>
          <a:p>
            <a:pPr marL="914400" lvl="1" indent="-457200">
              <a:buFont typeface="+mj-lt"/>
              <a:buAutoNum type="alphaLcPeriod"/>
            </a:pPr>
            <a:r>
              <a:rPr lang="en-US" dirty="0"/>
              <a:t>Intellectual Property, (Copyright, Patents and Trademarks)</a:t>
            </a:r>
          </a:p>
          <a:p>
            <a:pPr marL="914400" lvl="1" indent="-457200">
              <a:buFont typeface="+mj-lt"/>
              <a:buAutoNum type="alphaLcPeriod"/>
            </a:pPr>
            <a:r>
              <a:rPr lang="en-US" dirty="0"/>
              <a:t>International</a:t>
            </a:r>
          </a:p>
          <a:p>
            <a:pPr marL="914400" lvl="1" indent="-457200">
              <a:buFont typeface="+mj-lt"/>
              <a:buAutoNum type="alphaLcPeriod"/>
            </a:pPr>
            <a:r>
              <a:rPr lang="en-US" dirty="0"/>
              <a:t>Privacy.</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779" y="465457"/>
            <a:ext cx="914400" cy="933450"/>
          </a:xfrm>
          <a:prstGeom prst="rect">
            <a:avLst/>
          </a:prstGeom>
        </p:spPr>
      </p:pic>
    </p:spTree>
    <p:extLst>
      <p:ext uri="{BB962C8B-B14F-4D97-AF65-F5344CB8AC3E}">
        <p14:creationId xmlns:p14="http://schemas.microsoft.com/office/powerpoint/2010/main" val="34197054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Administrative </a:t>
            </a:r>
            <a:r>
              <a:rPr lang="en-US" dirty="0" smtClean="0"/>
              <a:t>Law</a:t>
            </a:r>
            <a:endParaRPr lang="en-US" dirty="0"/>
          </a:p>
        </p:txBody>
      </p:sp>
      <p:sp>
        <p:nvSpPr>
          <p:cNvPr id="3" name="Content Placeholder 2"/>
          <p:cNvSpPr>
            <a:spLocks noGrp="1"/>
          </p:cNvSpPr>
          <p:nvPr>
            <p:ph idx="1"/>
          </p:nvPr>
        </p:nvSpPr>
        <p:spPr>
          <a:xfrm>
            <a:off x="501447" y="1887794"/>
            <a:ext cx="4363162" cy="4714174"/>
          </a:xfrm>
        </p:spPr>
        <p:txBody>
          <a:bodyPr>
            <a:normAutofit/>
          </a:bodyPr>
          <a:lstStyle/>
          <a:p>
            <a:r>
              <a:rPr lang="en-US" sz="2000" dirty="0" smtClean="0"/>
              <a:t>Administrative </a:t>
            </a:r>
            <a:r>
              <a:rPr lang="en-US" sz="2000" dirty="0"/>
              <a:t>law governs how government agencies operate and enforce regulations. </a:t>
            </a:r>
            <a:endParaRPr lang="en-US" sz="2000" dirty="0" smtClean="0"/>
          </a:p>
          <a:p>
            <a:r>
              <a:rPr lang="en-US" sz="2000" dirty="0" smtClean="0"/>
              <a:t>It </a:t>
            </a:r>
            <a:r>
              <a:rPr lang="en-US" sz="2000" dirty="0"/>
              <a:t>ensures fair processes in issuing licenses, enforcing safety standards, and managing public programs like Social Security and environmental protection. </a:t>
            </a:r>
            <a:endParaRPr lang="en-US" sz="2000" dirty="0" smtClean="0"/>
          </a:p>
          <a:p>
            <a:r>
              <a:rPr lang="en-US" sz="2000" dirty="0" smtClean="0"/>
              <a:t>This </a:t>
            </a:r>
            <a:r>
              <a:rPr lang="en-US" sz="2000" dirty="0"/>
              <a:t>law protects citizens from unfair government actions and ensures agencies act within their legal authority.</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4609" y="1887794"/>
            <a:ext cx="4157170" cy="2773426"/>
          </a:xfrm>
          <a:prstGeom prst="rect">
            <a:avLst/>
          </a:prstGeom>
        </p:spPr>
      </p:pic>
    </p:spTree>
    <p:extLst>
      <p:ext uri="{BB962C8B-B14F-4D97-AF65-F5344CB8AC3E}">
        <p14:creationId xmlns:p14="http://schemas.microsoft.com/office/powerpoint/2010/main" val="7117563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Dispute Resolution (ADR)</a:t>
            </a:r>
            <a:endParaRPr lang="en-US" dirty="0"/>
          </a:p>
        </p:txBody>
      </p:sp>
      <p:sp>
        <p:nvSpPr>
          <p:cNvPr id="3" name="Content Placeholder 2"/>
          <p:cNvSpPr>
            <a:spLocks noGrp="1"/>
          </p:cNvSpPr>
          <p:nvPr>
            <p:ph idx="1"/>
          </p:nvPr>
        </p:nvSpPr>
        <p:spPr>
          <a:xfrm>
            <a:off x="5431536" y="1970156"/>
            <a:ext cx="3497139" cy="4714174"/>
          </a:xfrm>
        </p:spPr>
        <p:txBody>
          <a:bodyPr>
            <a:normAutofit/>
          </a:bodyPr>
          <a:lstStyle/>
          <a:p>
            <a:r>
              <a:rPr lang="en-US" sz="2000" dirty="0"/>
              <a:t>ADR includes mediation and arbitration, providing ways to settle disputes outside of court. </a:t>
            </a:r>
            <a:endParaRPr lang="en-US" sz="2000" dirty="0" smtClean="0"/>
          </a:p>
          <a:p>
            <a:r>
              <a:rPr lang="en-US" sz="2000" dirty="0" smtClean="0"/>
              <a:t>It </a:t>
            </a:r>
            <a:r>
              <a:rPr lang="en-US" sz="2000" dirty="0"/>
              <a:t>helps individuals and businesses resolve conflicts efficiently, saving time and money. </a:t>
            </a:r>
            <a:endParaRPr lang="en-US" sz="2000" dirty="0" smtClean="0"/>
          </a:p>
          <a:p>
            <a:r>
              <a:rPr lang="en-US" sz="2000" dirty="0" smtClean="0"/>
              <a:t>ADR </a:t>
            </a:r>
            <a:r>
              <a:rPr lang="en-US" sz="2000" dirty="0"/>
              <a:t>promotes cooperation, reduces court backlogs, and is often less stressful than traditional litigation.</a:t>
            </a:r>
            <a:endParaRPr lang="en-US" sz="2000" dirty="0"/>
          </a:p>
        </p:txBody>
      </p:sp>
      <p:pic>
        <p:nvPicPr>
          <p:cNvPr id="5" name="Picture 4"/>
          <p:cNvPicPr>
            <a:picLocks noChangeAspect="1"/>
          </p:cNvPicPr>
          <p:nvPr/>
        </p:nvPicPr>
        <p:blipFill>
          <a:blip r:embed="rId2"/>
          <a:stretch>
            <a:fillRect/>
          </a:stretch>
        </p:blipFill>
        <p:spPr>
          <a:xfrm>
            <a:off x="109727" y="1970156"/>
            <a:ext cx="5230729" cy="4403212"/>
          </a:xfrm>
          <a:prstGeom prst="rect">
            <a:avLst/>
          </a:prstGeom>
        </p:spPr>
      </p:pic>
    </p:spTree>
    <p:extLst>
      <p:ext uri="{BB962C8B-B14F-4D97-AF65-F5344CB8AC3E}">
        <p14:creationId xmlns:p14="http://schemas.microsoft.com/office/powerpoint/2010/main" val="19463041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Bankruptcy Law</a:t>
            </a:r>
            <a:endParaRPr lang="en-US" dirty="0"/>
          </a:p>
        </p:txBody>
      </p:sp>
      <p:sp>
        <p:nvSpPr>
          <p:cNvPr id="3" name="Content Placeholder 2"/>
          <p:cNvSpPr>
            <a:spLocks noGrp="1"/>
          </p:cNvSpPr>
          <p:nvPr>
            <p:ph idx="1"/>
          </p:nvPr>
        </p:nvSpPr>
        <p:spPr>
          <a:xfrm>
            <a:off x="501447" y="1887794"/>
            <a:ext cx="3860242" cy="4714174"/>
          </a:xfrm>
        </p:spPr>
        <p:txBody>
          <a:bodyPr>
            <a:normAutofit/>
          </a:bodyPr>
          <a:lstStyle/>
          <a:p>
            <a:r>
              <a:rPr lang="en-US" sz="2000" dirty="0"/>
              <a:t>Bankruptcy law provides relief to individuals and businesses struggling with overwhelming debt. </a:t>
            </a:r>
            <a:endParaRPr lang="en-US" sz="2000" dirty="0" smtClean="0"/>
          </a:p>
          <a:p>
            <a:r>
              <a:rPr lang="en-US" sz="2000" dirty="0" smtClean="0"/>
              <a:t>It </a:t>
            </a:r>
            <a:r>
              <a:rPr lang="en-US" sz="2000" dirty="0"/>
              <a:t>allows them to restructure or discharge debts legally, offering a fresh financial start while ensuring fair treatment of creditors. </a:t>
            </a:r>
            <a:endParaRPr lang="en-US" sz="2000" dirty="0" smtClean="0"/>
          </a:p>
          <a:p>
            <a:r>
              <a:rPr lang="en-US" sz="2000" dirty="0" smtClean="0"/>
              <a:t>This </a:t>
            </a:r>
            <a:r>
              <a:rPr lang="en-US" sz="2000" dirty="0"/>
              <a:t>law maintains economic stability by giving struggling businesses a chance to recover.</a:t>
            </a:r>
            <a:endParaRPr lang="en-US"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1416" y="1960946"/>
            <a:ext cx="4389120" cy="2926080"/>
          </a:xfrm>
          <a:prstGeom prst="rect">
            <a:avLst/>
          </a:prstGeom>
        </p:spPr>
      </p:pic>
    </p:spTree>
    <p:extLst>
      <p:ext uri="{BB962C8B-B14F-4D97-AF65-F5344CB8AC3E}">
        <p14:creationId xmlns:p14="http://schemas.microsoft.com/office/powerpoint/2010/main" val="39495169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Biotechnology Law</a:t>
            </a:r>
            <a:endParaRPr lang="en-US" dirty="0"/>
          </a:p>
        </p:txBody>
      </p:sp>
      <p:sp>
        <p:nvSpPr>
          <p:cNvPr id="3" name="Content Placeholder 2"/>
          <p:cNvSpPr>
            <a:spLocks noGrp="1"/>
          </p:cNvSpPr>
          <p:nvPr>
            <p:ph idx="1"/>
          </p:nvPr>
        </p:nvSpPr>
        <p:spPr>
          <a:xfrm>
            <a:off x="501447" y="4773168"/>
            <a:ext cx="8244344" cy="1975104"/>
          </a:xfrm>
        </p:spPr>
        <p:txBody>
          <a:bodyPr>
            <a:normAutofit/>
          </a:bodyPr>
          <a:lstStyle/>
          <a:p>
            <a:r>
              <a:rPr lang="en-US" sz="2000" dirty="0"/>
              <a:t>Biotechnology law regulates medical and agricultural innovations, such as genetic engineering, pharmaceuticals, and bioethics. </a:t>
            </a:r>
            <a:endParaRPr lang="en-US" sz="2000" dirty="0" smtClean="0"/>
          </a:p>
          <a:p>
            <a:r>
              <a:rPr lang="en-US" sz="2000" dirty="0" smtClean="0"/>
              <a:t>It </a:t>
            </a:r>
            <a:r>
              <a:rPr lang="en-US" sz="2000" dirty="0"/>
              <a:t>ensures new technologies are developed safely, protecting public health and balancing scientific progress with ethical considerations.</a:t>
            </a:r>
            <a:endParaRPr lang="en-US" sz="2000"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903" y="1985233"/>
            <a:ext cx="7415087" cy="2623343"/>
          </a:xfrm>
          <a:prstGeom prst="rect">
            <a:avLst/>
          </a:prstGeom>
        </p:spPr>
      </p:pic>
    </p:spTree>
    <p:extLst>
      <p:ext uri="{BB962C8B-B14F-4D97-AF65-F5344CB8AC3E}">
        <p14:creationId xmlns:p14="http://schemas.microsoft.com/office/powerpoint/2010/main" val="36380835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Law</a:t>
            </a:r>
            <a:endParaRPr lang="en-US" dirty="0"/>
          </a:p>
        </p:txBody>
      </p:sp>
      <p:sp>
        <p:nvSpPr>
          <p:cNvPr id="3" name="Content Placeholder 2"/>
          <p:cNvSpPr>
            <a:spLocks noGrp="1"/>
          </p:cNvSpPr>
          <p:nvPr>
            <p:ph idx="1"/>
          </p:nvPr>
        </p:nvSpPr>
        <p:spPr>
          <a:xfrm>
            <a:off x="128016" y="1981078"/>
            <a:ext cx="3950208" cy="4714174"/>
          </a:xfrm>
        </p:spPr>
        <p:txBody>
          <a:bodyPr>
            <a:normAutofit/>
          </a:bodyPr>
          <a:lstStyle/>
          <a:p>
            <a:r>
              <a:rPr lang="en-US" sz="2000" dirty="0"/>
              <a:t>Environmental law protects natural resources, wildlife, and human health by regulating pollution, land use, and conservation efforts. </a:t>
            </a:r>
            <a:endParaRPr lang="en-US" sz="2000" dirty="0" smtClean="0"/>
          </a:p>
          <a:p>
            <a:r>
              <a:rPr lang="en-US" sz="2000" dirty="0" smtClean="0"/>
              <a:t>It </a:t>
            </a:r>
            <a:r>
              <a:rPr lang="en-US" sz="2000" dirty="0"/>
              <a:t>ensures sustainable development, holds companies accountable for environmental damage, and promotes clean air, water, and land for future generations.</a:t>
            </a:r>
            <a:endParaRPr lang="en-US" sz="2000" dirty="0"/>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3870371" y="1476314"/>
            <a:ext cx="5273629" cy="3955222"/>
          </a:xfrm>
          <a:prstGeom prst="rect">
            <a:avLst/>
          </a:prstGeom>
        </p:spPr>
      </p:pic>
    </p:spTree>
    <p:extLst>
      <p:ext uri="{BB962C8B-B14F-4D97-AF65-F5344CB8AC3E}">
        <p14:creationId xmlns:p14="http://schemas.microsoft.com/office/powerpoint/2010/main" val="18518313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a:t>
            </a:r>
            <a:r>
              <a:rPr lang="en-US" dirty="0" smtClean="0"/>
              <a:t>Law</a:t>
            </a:r>
            <a:endParaRPr lang="en-US" dirty="0"/>
          </a:p>
        </p:txBody>
      </p:sp>
      <p:sp>
        <p:nvSpPr>
          <p:cNvPr id="3" name="Content Placeholder 2"/>
          <p:cNvSpPr>
            <a:spLocks noGrp="1"/>
          </p:cNvSpPr>
          <p:nvPr>
            <p:ph idx="1"/>
          </p:nvPr>
        </p:nvSpPr>
        <p:spPr>
          <a:xfrm>
            <a:off x="5056632" y="1887794"/>
            <a:ext cx="3689163" cy="4714174"/>
          </a:xfrm>
        </p:spPr>
        <p:txBody>
          <a:bodyPr>
            <a:normAutofit/>
          </a:bodyPr>
          <a:lstStyle/>
          <a:p>
            <a:r>
              <a:rPr lang="en-US" sz="2000" dirty="0"/>
              <a:t>Family law governs issues like marriage, divorce, child custody, and adoption. </a:t>
            </a:r>
            <a:endParaRPr lang="en-US" sz="2000" dirty="0" smtClean="0"/>
          </a:p>
          <a:p>
            <a:r>
              <a:rPr lang="en-US" sz="2000" dirty="0" smtClean="0"/>
              <a:t>It </a:t>
            </a:r>
            <a:r>
              <a:rPr lang="en-US" sz="2000" dirty="0"/>
              <a:t>helps resolve conflicts fairly, ensuring the well-being of children and families. </a:t>
            </a:r>
            <a:endParaRPr lang="en-US" sz="2000" dirty="0" smtClean="0"/>
          </a:p>
          <a:p>
            <a:r>
              <a:rPr lang="en-US" sz="2000" dirty="0" smtClean="0"/>
              <a:t>This </a:t>
            </a:r>
            <a:r>
              <a:rPr lang="en-US" sz="2000" dirty="0"/>
              <a:t>area of law provides legal protections for vulnerable individuals and helps maintain social order.</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944" y="1988378"/>
            <a:ext cx="4578096" cy="3052064"/>
          </a:xfrm>
          <a:prstGeom prst="rect">
            <a:avLst/>
          </a:prstGeom>
        </p:spPr>
      </p:pic>
    </p:spTree>
    <p:extLst>
      <p:ext uri="{BB962C8B-B14F-4D97-AF65-F5344CB8AC3E}">
        <p14:creationId xmlns:p14="http://schemas.microsoft.com/office/powerpoint/2010/main" val="850445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Immigration </a:t>
            </a:r>
            <a:r>
              <a:rPr lang="en-US" dirty="0" smtClean="0"/>
              <a:t>Law</a:t>
            </a:r>
            <a:endParaRPr lang="en-US" dirty="0"/>
          </a:p>
        </p:txBody>
      </p:sp>
      <p:sp>
        <p:nvSpPr>
          <p:cNvPr id="3" name="Content Placeholder 2"/>
          <p:cNvSpPr>
            <a:spLocks noGrp="1"/>
          </p:cNvSpPr>
          <p:nvPr>
            <p:ph idx="1"/>
          </p:nvPr>
        </p:nvSpPr>
        <p:spPr>
          <a:xfrm>
            <a:off x="501447" y="1887794"/>
            <a:ext cx="3713938" cy="4714174"/>
          </a:xfrm>
        </p:spPr>
        <p:txBody>
          <a:bodyPr>
            <a:normAutofit/>
          </a:bodyPr>
          <a:lstStyle/>
          <a:p>
            <a:r>
              <a:rPr lang="en-US" sz="2000" dirty="0"/>
              <a:t>Immigration law determines who can enter, stay, and become citizens of a country. </a:t>
            </a:r>
            <a:endParaRPr lang="en-US" sz="2000" dirty="0" smtClean="0"/>
          </a:p>
          <a:p>
            <a:r>
              <a:rPr lang="en-US" sz="2000" dirty="0" smtClean="0"/>
              <a:t>It </a:t>
            </a:r>
            <a:r>
              <a:rPr lang="en-US" sz="2000" dirty="0"/>
              <a:t>balances national security, economic needs, and humanitarian concerns, ensuring that immigrants contribute to society while maintaining legal entry processes.</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5385" y="2020823"/>
            <a:ext cx="4687634" cy="2965467"/>
          </a:xfrm>
          <a:prstGeom prst="rect">
            <a:avLst/>
          </a:prstGeom>
        </p:spPr>
      </p:pic>
    </p:spTree>
    <p:extLst>
      <p:ext uri="{BB962C8B-B14F-4D97-AF65-F5344CB8AC3E}">
        <p14:creationId xmlns:p14="http://schemas.microsoft.com/office/powerpoint/2010/main" val="8747133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Technology (IT) </a:t>
            </a:r>
            <a:r>
              <a:rPr lang="en-US" dirty="0" smtClean="0"/>
              <a:t>Law</a:t>
            </a:r>
            <a:endParaRPr lang="en-US" dirty="0"/>
          </a:p>
        </p:txBody>
      </p:sp>
      <p:sp>
        <p:nvSpPr>
          <p:cNvPr id="3" name="Content Placeholder 2"/>
          <p:cNvSpPr>
            <a:spLocks noGrp="1"/>
          </p:cNvSpPr>
          <p:nvPr>
            <p:ph idx="1"/>
          </p:nvPr>
        </p:nvSpPr>
        <p:spPr>
          <a:xfrm>
            <a:off x="4800600" y="1887794"/>
            <a:ext cx="3945195" cy="4714174"/>
          </a:xfrm>
        </p:spPr>
        <p:txBody>
          <a:bodyPr>
            <a:normAutofit/>
          </a:bodyPr>
          <a:lstStyle/>
          <a:p>
            <a:r>
              <a:rPr lang="en-US" sz="2000" dirty="0"/>
              <a:t>IT law governs digital transactions, cybersecurity, and online privacy. </a:t>
            </a:r>
            <a:endParaRPr lang="en-US" sz="2000" dirty="0" smtClean="0"/>
          </a:p>
          <a:p>
            <a:r>
              <a:rPr lang="en-US" sz="2000" dirty="0" smtClean="0"/>
              <a:t>As </a:t>
            </a:r>
            <a:r>
              <a:rPr lang="en-US" sz="2000" dirty="0"/>
              <a:t>technology advances, this law protects individuals and businesses from cyber threats, fraud, and data breaches, ensuring ethical and legal use of technology.</a:t>
            </a: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453" y="2005203"/>
            <a:ext cx="4535996" cy="3023997"/>
          </a:xfrm>
          <a:prstGeom prst="rect">
            <a:avLst/>
          </a:prstGeom>
        </p:spPr>
      </p:pic>
    </p:spTree>
    <p:extLst>
      <p:ext uri="{BB962C8B-B14F-4D97-AF65-F5344CB8AC3E}">
        <p14:creationId xmlns:p14="http://schemas.microsoft.com/office/powerpoint/2010/main" val="1685830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Law and Its Functions</a:t>
            </a:r>
          </a:p>
        </p:txBody>
      </p:sp>
      <p:sp>
        <p:nvSpPr>
          <p:cNvPr id="3" name="Content Placeholder 2"/>
          <p:cNvSpPr>
            <a:spLocks noGrp="1"/>
          </p:cNvSpPr>
          <p:nvPr>
            <p:ph idx="1"/>
          </p:nvPr>
        </p:nvSpPr>
        <p:spPr>
          <a:xfrm>
            <a:off x="501447" y="1887794"/>
            <a:ext cx="4637481" cy="4444181"/>
          </a:xfrm>
        </p:spPr>
        <p:txBody>
          <a:bodyPr>
            <a:normAutofit/>
          </a:bodyPr>
          <a:lstStyle/>
          <a:p>
            <a:r>
              <a:rPr lang="en-US" sz="2400" dirty="0"/>
              <a:t>Law can be defined as a system of rules and guidelines, usually enforced through a set of institutions. </a:t>
            </a:r>
          </a:p>
          <a:p>
            <a:r>
              <a:rPr lang="en-US" sz="2400" dirty="0"/>
              <a:t>It generally serves to protect individual rights and freedoms, regulate societal behavior, maintain order and security, resolve disputes, and promote social justice and equality.</a:t>
            </a:r>
          </a:p>
        </p:txBody>
      </p:sp>
      <p:pic>
        <p:nvPicPr>
          <p:cNvPr id="5" name="Picture 4"/>
          <p:cNvPicPr>
            <a:picLocks noChangeAspect="1"/>
          </p:cNvPicPr>
          <p:nvPr/>
        </p:nvPicPr>
        <p:blipFill>
          <a:blip r:embed="rId2"/>
          <a:stretch>
            <a:fillRect/>
          </a:stretch>
        </p:blipFill>
        <p:spPr>
          <a:xfrm>
            <a:off x="5276089" y="1887794"/>
            <a:ext cx="3653789" cy="3033000"/>
          </a:xfrm>
          <a:prstGeom prst="rect">
            <a:avLst/>
          </a:prstGeom>
        </p:spPr>
      </p:pic>
    </p:spTree>
    <p:extLst>
      <p:ext uri="{BB962C8B-B14F-4D97-AF65-F5344CB8AC3E}">
        <p14:creationId xmlns:p14="http://schemas.microsoft.com/office/powerpoint/2010/main" val="5833934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Intellectual Property, (Copyright, Patents and Trademarks</a:t>
            </a:r>
            <a:r>
              <a:rPr lang="en-US" dirty="0" smtClean="0"/>
              <a:t>) Law</a:t>
            </a:r>
            <a:endParaRPr lang="en-US" dirty="0"/>
          </a:p>
        </p:txBody>
      </p:sp>
      <p:sp>
        <p:nvSpPr>
          <p:cNvPr id="3" name="Content Placeholder 2"/>
          <p:cNvSpPr>
            <a:spLocks noGrp="1"/>
          </p:cNvSpPr>
          <p:nvPr>
            <p:ph idx="1"/>
          </p:nvPr>
        </p:nvSpPr>
        <p:spPr>
          <a:xfrm>
            <a:off x="411480" y="1887794"/>
            <a:ext cx="3881313" cy="4444181"/>
          </a:xfrm>
        </p:spPr>
        <p:txBody>
          <a:bodyPr>
            <a:normAutofit/>
          </a:bodyPr>
          <a:lstStyle/>
          <a:p>
            <a:r>
              <a:rPr lang="en-US" sz="2000" dirty="0"/>
              <a:t>Intellectual property (IP) law protects creative works, inventions, and brand identities. </a:t>
            </a:r>
            <a:endParaRPr lang="en-US" sz="2000" dirty="0" smtClean="0"/>
          </a:p>
          <a:p>
            <a:r>
              <a:rPr lang="en-US" sz="2000" dirty="0" smtClean="0"/>
              <a:t>Copyright </a:t>
            </a:r>
            <a:r>
              <a:rPr lang="en-US" sz="2000" dirty="0"/>
              <a:t>laws safeguard books, music, and art, while patents protect new inventions, and trademarks protect brand names. </a:t>
            </a:r>
            <a:endParaRPr lang="en-US" sz="2000" dirty="0" smtClean="0"/>
          </a:p>
          <a:p>
            <a:r>
              <a:rPr lang="en-US" sz="2000" dirty="0" smtClean="0"/>
              <a:t>These </a:t>
            </a:r>
            <a:r>
              <a:rPr lang="en-US" sz="2000" dirty="0"/>
              <a:t>laws encourage innovation and economic growth by ensuring creators and inventors receive fair compensation.</a:t>
            </a:r>
            <a:endParaRPr lang="en-US" sz="2000" dirty="0">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2794" y="2002535"/>
            <a:ext cx="4540310" cy="2620137"/>
          </a:xfrm>
          <a:prstGeom prst="rect">
            <a:avLst/>
          </a:prstGeom>
        </p:spPr>
      </p:pic>
    </p:spTree>
    <p:extLst>
      <p:ext uri="{BB962C8B-B14F-4D97-AF65-F5344CB8AC3E}">
        <p14:creationId xmlns:p14="http://schemas.microsoft.com/office/powerpoint/2010/main" val="12097570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Law</a:t>
            </a:r>
            <a:endParaRPr lang="en-US" dirty="0"/>
          </a:p>
        </p:txBody>
      </p:sp>
      <p:sp>
        <p:nvSpPr>
          <p:cNvPr id="3" name="Content Placeholder 2"/>
          <p:cNvSpPr>
            <a:spLocks noGrp="1"/>
          </p:cNvSpPr>
          <p:nvPr>
            <p:ph idx="1"/>
          </p:nvPr>
        </p:nvSpPr>
        <p:spPr>
          <a:xfrm>
            <a:off x="501446" y="1887794"/>
            <a:ext cx="3988258" cy="4444181"/>
          </a:xfrm>
        </p:spPr>
        <p:txBody>
          <a:bodyPr>
            <a:normAutofit/>
          </a:bodyPr>
          <a:lstStyle/>
          <a:p>
            <a:r>
              <a:rPr lang="en-US" sz="2000" dirty="0"/>
              <a:t>International law regulates relations between countries, covering trade, diplomacy, human rights, and conflict resolution. </a:t>
            </a:r>
            <a:endParaRPr lang="en-US" sz="2000" dirty="0" smtClean="0"/>
          </a:p>
          <a:p>
            <a:r>
              <a:rPr lang="en-US" sz="2000" dirty="0" smtClean="0"/>
              <a:t>It </a:t>
            </a:r>
            <a:r>
              <a:rPr lang="en-US" sz="2000" dirty="0"/>
              <a:t>helps maintain global peace, facilitates international cooperation, and ensures that countries follow treaties and agreements.</a:t>
            </a:r>
            <a:endParaRPr lang="en-US" sz="2000" dirty="0"/>
          </a:p>
        </p:txBody>
      </p:sp>
      <p:pic>
        <p:nvPicPr>
          <p:cNvPr id="6" name="Picture 5"/>
          <p:cNvPicPr>
            <a:picLocks noChangeAspect="1"/>
          </p:cNvPicPr>
          <p:nvPr/>
        </p:nvPicPr>
        <p:blipFill>
          <a:blip r:embed="rId2"/>
          <a:stretch>
            <a:fillRect/>
          </a:stretch>
        </p:blipFill>
        <p:spPr>
          <a:xfrm>
            <a:off x="4554999" y="1887794"/>
            <a:ext cx="4328061" cy="2885374"/>
          </a:xfrm>
          <a:prstGeom prst="rect">
            <a:avLst/>
          </a:prstGeom>
        </p:spPr>
      </p:pic>
    </p:spTree>
    <p:extLst>
      <p:ext uri="{BB962C8B-B14F-4D97-AF65-F5344CB8AC3E}">
        <p14:creationId xmlns:p14="http://schemas.microsoft.com/office/powerpoint/2010/main" val="31674748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Privacy Law</a:t>
            </a:r>
            <a:endParaRPr lang="en-US" dirty="0"/>
          </a:p>
        </p:txBody>
      </p:sp>
      <p:sp>
        <p:nvSpPr>
          <p:cNvPr id="3" name="Content Placeholder 2"/>
          <p:cNvSpPr>
            <a:spLocks noGrp="1"/>
          </p:cNvSpPr>
          <p:nvPr>
            <p:ph idx="1"/>
          </p:nvPr>
        </p:nvSpPr>
        <p:spPr>
          <a:xfrm>
            <a:off x="4370832" y="1887794"/>
            <a:ext cx="4487244" cy="4787326"/>
          </a:xfrm>
        </p:spPr>
        <p:txBody>
          <a:bodyPr>
            <a:normAutofit/>
          </a:bodyPr>
          <a:lstStyle/>
          <a:p>
            <a:r>
              <a:rPr lang="en-US" sz="2000" dirty="0"/>
              <a:t>Privacy law protects individuals’ personal information from misuse by governments, businesses, and hackers. </a:t>
            </a:r>
            <a:endParaRPr lang="en-US" sz="2000" dirty="0" smtClean="0"/>
          </a:p>
          <a:p>
            <a:r>
              <a:rPr lang="en-US" sz="2000" dirty="0" smtClean="0"/>
              <a:t>It </a:t>
            </a:r>
            <a:r>
              <a:rPr lang="en-US" sz="2000" dirty="0"/>
              <a:t>ensures data security in areas like healthcare, finance, and social media, balancing public safety with personal rights.</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38" y="1997521"/>
            <a:ext cx="3959353" cy="2969515"/>
          </a:xfrm>
          <a:prstGeom prst="rect">
            <a:avLst/>
          </a:prstGeom>
        </p:spPr>
      </p:pic>
    </p:spTree>
    <p:extLst>
      <p:ext uri="{BB962C8B-B14F-4D97-AF65-F5344CB8AC3E}">
        <p14:creationId xmlns:p14="http://schemas.microsoft.com/office/powerpoint/2010/main" val="2495355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1DBE34-5DC7-4867-BD04-17B593E3F15E}"/>
              </a:ext>
            </a:extLst>
          </p:cNvPr>
          <p:cNvSpPr>
            <a:spLocks noGrp="1"/>
          </p:cNvSpPr>
          <p:nvPr>
            <p:ph type="title"/>
          </p:nvPr>
        </p:nvSpPr>
        <p:spPr/>
        <p:txBody>
          <a:bodyPr/>
          <a:lstStyle/>
          <a:p>
            <a:r>
              <a:rPr lang="en-US" dirty="0"/>
              <a:t>Sources of Law</a:t>
            </a:r>
          </a:p>
        </p:txBody>
      </p:sp>
      <p:graphicFrame>
        <p:nvGraphicFramePr>
          <p:cNvPr id="4" name="Content Placeholder 3">
            <a:extLst>
              <a:ext uri="{FF2B5EF4-FFF2-40B4-BE49-F238E27FC236}">
                <a16:creationId xmlns:a16="http://schemas.microsoft.com/office/drawing/2014/main" xmlns="" id="{B1FC6874-4F66-4445-994E-AFD83AAAEFFA}"/>
              </a:ext>
            </a:extLst>
          </p:cNvPr>
          <p:cNvGraphicFramePr>
            <a:graphicFrameLocks noGrp="1"/>
          </p:cNvGraphicFramePr>
          <p:nvPr>
            <p:ph idx="1"/>
            <p:extLst>
              <p:ext uri="{D42A27DB-BD31-4B8C-83A1-F6EECF244321}">
                <p14:modId xmlns:p14="http://schemas.microsoft.com/office/powerpoint/2010/main" val="3093833659"/>
              </p:ext>
            </p:extLst>
          </p:nvPr>
        </p:nvGraphicFramePr>
        <p:xfrm>
          <a:off x="380263" y="1519403"/>
          <a:ext cx="8365528" cy="5034280"/>
        </p:xfrm>
        <a:graphic>
          <a:graphicData uri="http://schemas.openxmlformats.org/drawingml/2006/table">
            <a:tbl>
              <a:tblPr firstRow="1" bandRow="1">
                <a:tableStyleId>{93296810-A885-4BE3-A3E7-6D5BEEA58F35}</a:tableStyleId>
              </a:tblPr>
              <a:tblGrid>
                <a:gridCol w="2551787">
                  <a:extLst>
                    <a:ext uri="{9D8B030D-6E8A-4147-A177-3AD203B41FA5}">
                      <a16:colId xmlns:a16="http://schemas.microsoft.com/office/drawing/2014/main" xmlns="" val="309303532"/>
                    </a:ext>
                  </a:extLst>
                </a:gridCol>
                <a:gridCol w="5813741">
                  <a:extLst>
                    <a:ext uri="{9D8B030D-6E8A-4147-A177-3AD203B41FA5}">
                      <a16:colId xmlns:a16="http://schemas.microsoft.com/office/drawing/2014/main" xmlns="" val="2768021023"/>
                    </a:ext>
                  </a:extLst>
                </a:gridCol>
              </a:tblGrid>
              <a:tr h="370840">
                <a:tc>
                  <a:txBody>
                    <a:bodyPr/>
                    <a:lstStyle/>
                    <a:p>
                      <a:r>
                        <a:rPr lang="en-US" dirty="0"/>
                        <a:t>Source of Law</a:t>
                      </a:r>
                    </a:p>
                  </a:txBody>
                  <a:tcPr anchor="ctr"/>
                </a:tc>
                <a:tc>
                  <a:txBody>
                    <a:bodyPr/>
                    <a:lstStyle/>
                    <a:p>
                      <a:r>
                        <a:rPr lang="en-US" dirty="0"/>
                        <a:t>Description</a:t>
                      </a:r>
                    </a:p>
                  </a:txBody>
                  <a:tcPr anchor="ctr"/>
                </a:tc>
                <a:extLst>
                  <a:ext uri="{0D108BD9-81ED-4DB2-BD59-A6C34878D82A}">
                    <a16:rowId xmlns:a16="http://schemas.microsoft.com/office/drawing/2014/main" xmlns="" val="235924098"/>
                  </a:ext>
                </a:extLst>
              </a:tr>
              <a:tr h="370840">
                <a:tc>
                  <a:txBody>
                    <a:bodyPr/>
                    <a:lstStyle/>
                    <a:p>
                      <a:r>
                        <a:rPr lang="en-US" dirty="0"/>
                        <a:t>Constitutions</a:t>
                      </a:r>
                    </a:p>
                  </a:txBody>
                  <a:tcPr anchor="ctr"/>
                </a:tc>
                <a:tc>
                  <a:txBody>
                    <a:bodyPr/>
                    <a:lstStyle/>
                    <a:p>
                      <a:r>
                        <a:rPr lang="en-US" dirty="0"/>
                        <a:t>The fundamental laws of a nation or a state that establish the character and structure of its government and the basic principles to which society must conform.</a:t>
                      </a:r>
                    </a:p>
                  </a:txBody>
                  <a:tcPr anchor="ctr"/>
                </a:tc>
                <a:extLst>
                  <a:ext uri="{0D108BD9-81ED-4DB2-BD59-A6C34878D82A}">
                    <a16:rowId xmlns:a16="http://schemas.microsoft.com/office/drawing/2014/main" xmlns="" val="2394461349"/>
                  </a:ext>
                </a:extLst>
              </a:tr>
              <a:tr h="370840">
                <a:tc>
                  <a:txBody>
                    <a:bodyPr/>
                    <a:lstStyle/>
                    <a:p>
                      <a:r>
                        <a:rPr lang="en-US"/>
                        <a:t>Statutes</a:t>
                      </a:r>
                    </a:p>
                  </a:txBody>
                  <a:tcPr anchor="ctr"/>
                </a:tc>
                <a:tc>
                  <a:txBody>
                    <a:bodyPr/>
                    <a:lstStyle/>
                    <a:p>
                      <a:r>
                        <a:rPr lang="en-US"/>
                        <a:t>Laws enacted by legislative bodies at any level of government, such as Congress, state legislatures, and city councils.</a:t>
                      </a:r>
                    </a:p>
                  </a:txBody>
                  <a:tcPr anchor="ctr"/>
                </a:tc>
                <a:extLst>
                  <a:ext uri="{0D108BD9-81ED-4DB2-BD59-A6C34878D82A}">
                    <a16:rowId xmlns:a16="http://schemas.microsoft.com/office/drawing/2014/main" xmlns="" val="396869487"/>
                  </a:ext>
                </a:extLst>
              </a:tr>
              <a:tr h="370840">
                <a:tc>
                  <a:txBody>
                    <a:bodyPr/>
                    <a:lstStyle/>
                    <a:p>
                      <a:r>
                        <a:rPr lang="en-US"/>
                        <a:t>Regulations</a:t>
                      </a:r>
                    </a:p>
                  </a:txBody>
                  <a:tcPr anchor="ctr"/>
                </a:tc>
                <a:tc>
                  <a:txBody>
                    <a:bodyPr/>
                    <a:lstStyle/>
                    <a:p>
                      <a:r>
                        <a:rPr lang="en-US" dirty="0"/>
                        <a:t>Rules made by government agencies to implement and enforce statutory law.</a:t>
                      </a:r>
                    </a:p>
                  </a:txBody>
                  <a:tcPr anchor="ctr"/>
                </a:tc>
                <a:extLst>
                  <a:ext uri="{0D108BD9-81ED-4DB2-BD59-A6C34878D82A}">
                    <a16:rowId xmlns:a16="http://schemas.microsoft.com/office/drawing/2014/main" xmlns="" val="2910910523"/>
                  </a:ext>
                </a:extLst>
              </a:tr>
              <a:tr h="370840">
                <a:tc>
                  <a:txBody>
                    <a:bodyPr/>
                    <a:lstStyle/>
                    <a:p>
                      <a:r>
                        <a:rPr lang="en-US"/>
                        <a:t>Case Law</a:t>
                      </a:r>
                    </a:p>
                  </a:txBody>
                  <a:tcPr anchor="ctr"/>
                </a:tc>
                <a:tc>
                  <a:txBody>
                    <a:bodyPr/>
                    <a:lstStyle/>
                    <a:p>
                      <a:r>
                        <a:rPr lang="en-US" dirty="0"/>
                        <a:t>Also known as common law or judicial precedent, these are laws that come from decision making in courts when judges issue rulings and interpretations.</a:t>
                      </a:r>
                    </a:p>
                  </a:txBody>
                  <a:tcPr anchor="ctr"/>
                </a:tc>
                <a:extLst>
                  <a:ext uri="{0D108BD9-81ED-4DB2-BD59-A6C34878D82A}">
                    <a16:rowId xmlns:a16="http://schemas.microsoft.com/office/drawing/2014/main" xmlns="" val="2408995650"/>
                  </a:ext>
                </a:extLst>
              </a:tr>
              <a:tr h="370840">
                <a:tc>
                  <a:txBody>
                    <a:bodyPr/>
                    <a:lstStyle/>
                    <a:p>
                      <a:r>
                        <a:rPr lang="en-US"/>
                        <a:t>International Law</a:t>
                      </a:r>
                    </a:p>
                  </a:txBody>
                  <a:tcPr anchor="ctr"/>
                </a:tc>
                <a:tc>
                  <a:txBody>
                    <a:bodyPr/>
                    <a:lstStyle/>
                    <a:p>
                      <a:r>
                        <a:rPr lang="en-US" dirty="0"/>
                        <a:t>Laws governing relations between nations and international organizations. This includes treaties and conventions.</a:t>
                      </a:r>
                    </a:p>
                  </a:txBody>
                  <a:tcPr anchor="ctr"/>
                </a:tc>
                <a:extLst>
                  <a:ext uri="{0D108BD9-81ED-4DB2-BD59-A6C34878D82A}">
                    <a16:rowId xmlns:a16="http://schemas.microsoft.com/office/drawing/2014/main" xmlns="" val="2137800628"/>
                  </a:ext>
                </a:extLst>
              </a:tr>
              <a:tr h="370840">
                <a:tc>
                  <a:txBody>
                    <a:bodyPr/>
                    <a:lstStyle/>
                    <a:p>
                      <a:r>
                        <a:rPr lang="en-US"/>
                        <a:t>Customs and Traditions</a:t>
                      </a:r>
                    </a:p>
                  </a:txBody>
                  <a:tcPr anchor="ctr"/>
                </a:tc>
                <a:tc>
                  <a:txBody>
                    <a:bodyPr/>
                    <a:lstStyle/>
                    <a:p>
                      <a:r>
                        <a:rPr lang="en-US" dirty="0"/>
                        <a:t>Long-standing practices and traditions can also have legal force in certain jurisdictions or situations.</a:t>
                      </a:r>
                    </a:p>
                  </a:txBody>
                  <a:tcPr anchor="ctr"/>
                </a:tc>
                <a:extLst>
                  <a:ext uri="{0D108BD9-81ED-4DB2-BD59-A6C34878D82A}">
                    <a16:rowId xmlns:a16="http://schemas.microsoft.com/office/drawing/2014/main" xmlns="" val="2473969917"/>
                  </a:ext>
                </a:extLst>
              </a:tr>
            </a:tbl>
          </a:graphicData>
        </a:graphic>
      </p:graphicFrame>
    </p:spTree>
    <p:extLst>
      <p:ext uri="{BB962C8B-B14F-4D97-AF65-F5344CB8AC3E}">
        <p14:creationId xmlns:p14="http://schemas.microsoft.com/office/powerpoint/2010/main" val="3397018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Requirement 2</a:t>
            </a:r>
          </a:p>
        </p:txBody>
      </p:sp>
      <p:sp>
        <p:nvSpPr>
          <p:cNvPr id="5" name="Content Placeholder 4"/>
          <p:cNvSpPr>
            <a:spLocks noGrp="1"/>
          </p:cNvSpPr>
          <p:nvPr>
            <p:ph idx="1"/>
          </p:nvPr>
        </p:nvSpPr>
        <p:spPr/>
        <p:txBody>
          <a:bodyPr/>
          <a:lstStyle/>
          <a:p>
            <a:pPr marL="514350" indent="-514350">
              <a:buFont typeface="+mj-lt"/>
              <a:buAutoNum type="arabicPeriod" startAt="2"/>
            </a:pPr>
            <a:r>
              <a:rPr lang="en-US" dirty="0"/>
              <a:t>Discuss TWO of the following:</a:t>
            </a:r>
          </a:p>
          <a:p>
            <a:pPr marL="971550" lvl="1" indent="-514350">
              <a:buFont typeface="+mj-lt"/>
              <a:buAutoNum type="alphaLcPeriod"/>
            </a:pPr>
            <a:r>
              <a:rPr lang="en-US" dirty="0">
                <a:solidFill>
                  <a:srgbClr val="C00000"/>
                </a:solidFill>
              </a:rPr>
              <a:t>The Justinian Code, The Code of Hammurabi, and the Magna Carta.</a:t>
            </a:r>
          </a:p>
          <a:p>
            <a:pPr marL="971550" lvl="1" indent="-514350">
              <a:buFont typeface="+mj-lt"/>
              <a:buAutoNum type="alphaLcPeriod"/>
            </a:pPr>
            <a:r>
              <a:rPr lang="en-US" dirty="0"/>
              <a:t>The development of the jury system.</a:t>
            </a:r>
          </a:p>
          <a:p>
            <a:pPr marL="971550" lvl="1" indent="-514350">
              <a:buFont typeface="+mj-lt"/>
              <a:buAutoNum type="alphaLcPeriod"/>
            </a:pPr>
            <a:r>
              <a:rPr lang="en-US" dirty="0"/>
              <a:t>Two famous trials in history.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779" y="465457"/>
            <a:ext cx="914400" cy="933450"/>
          </a:xfrm>
          <a:prstGeom prst="rect">
            <a:avLst/>
          </a:prstGeom>
        </p:spPr>
      </p:pic>
    </p:spTree>
    <p:extLst>
      <p:ext uri="{BB962C8B-B14F-4D97-AF65-F5344CB8AC3E}">
        <p14:creationId xmlns:p14="http://schemas.microsoft.com/office/powerpoint/2010/main" val="12050728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4990</Words>
  <Application>Microsoft Office PowerPoint</Application>
  <PresentationFormat>On-screen Show (4:3)</PresentationFormat>
  <Paragraphs>365</Paragraphs>
  <Slides>72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72</vt:i4>
      </vt:variant>
    </vt:vector>
  </HeadingPairs>
  <TitlesOfParts>
    <vt:vector size="75" baseType="lpstr">
      <vt:lpstr>Arial</vt:lpstr>
      <vt:lpstr>Calibri</vt:lpstr>
      <vt:lpstr>Office Theme</vt:lpstr>
      <vt:lpstr>Law Merit Badge</vt:lpstr>
      <vt:lpstr>Law Merit Badge Requirements</vt:lpstr>
      <vt:lpstr>Law Merit Badge Requirements</vt:lpstr>
      <vt:lpstr>Law Merit Badge Requirements</vt:lpstr>
      <vt:lpstr>Law Merit Badge Requirements</vt:lpstr>
      <vt:lpstr>Requirement 1</vt:lpstr>
      <vt:lpstr>Law and Its Functions</vt:lpstr>
      <vt:lpstr>Sources of Law</vt:lpstr>
      <vt:lpstr>Requirement 2</vt:lpstr>
      <vt:lpstr>The Code of Hammurabi</vt:lpstr>
      <vt:lpstr>The Code of Hammurabi Stele</vt:lpstr>
      <vt:lpstr>The Justinian Code</vt:lpstr>
      <vt:lpstr>The Justinian Code</vt:lpstr>
      <vt:lpstr>The Magna Carta</vt:lpstr>
      <vt:lpstr>Requirement 2</vt:lpstr>
      <vt:lpstr>Development of the Jury System</vt:lpstr>
      <vt:lpstr>Development of the Jury System (continued)</vt:lpstr>
      <vt:lpstr>Requirement 2</vt:lpstr>
      <vt:lpstr>Brown v. Board of Education (1954)</vt:lpstr>
      <vt:lpstr>Brown v. Board of Education (1954)</vt:lpstr>
      <vt:lpstr>Gideon v. Wainwright (1963)</vt:lpstr>
      <vt:lpstr>Miranda v. Arizona (1966)</vt:lpstr>
      <vt:lpstr>Miranda v. Arizona (1966)</vt:lpstr>
      <vt:lpstr>Roe v. Wade (1973)</vt:lpstr>
      <vt:lpstr>Roe v. Wade (1973)</vt:lpstr>
      <vt:lpstr>Sheppard v. Maxwell (1966)</vt:lpstr>
      <vt:lpstr>Sheppard v. Maxwell (1966)</vt:lpstr>
      <vt:lpstr>Requirement 3</vt:lpstr>
      <vt:lpstr>Civil Law versus Criminal Law</vt:lpstr>
      <vt:lpstr>Civil Law versus Criminal Law</vt:lpstr>
      <vt:lpstr>Requirement 4</vt:lpstr>
      <vt:lpstr>Role of Law Enforcement in Society</vt:lpstr>
      <vt:lpstr>Role of Law Enforcement in Society</vt:lpstr>
      <vt:lpstr>Requirement 5</vt:lpstr>
      <vt:lpstr>Laws Protecting Consumers and Sellers</vt:lpstr>
      <vt:lpstr>Organizations Helping Consumers and Sellers</vt:lpstr>
      <vt:lpstr>Organizations Helping Consumers and Sellers</vt:lpstr>
      <vt:lpstr>Requirement 6</vt:lpstr>
      <vt:lpstr>Access to Ohio Court Proceedings </vt:lpstr>
      <vt:lpstr>Requirement 6</vt:lpstr>
      <vt:lpstr>Mock Trials</vt:lpstr>
      <vt:lpstr>Planning the Mock Trial</vt:lpstr>
      <vt:lpstr>Mini Mock Trials</vt:lpstr>
      <vt:lpstr>Discussing the Mock Trial</vt:lpstr>
      <vt:lpstr>Requirement 7</vt:lpstr>
      <vt:lpstr>Meeting with a Lawyer</vt:lpstr>
      <vt:lpstr>Meeting with a Lawyer</vt:lpstr>
      <vt:lpstr>Meeting with a Lawyer</vt:lpstr>
      <vt:lpstr>Meeting with a Lawyer</vt:lpstr>
      <vt:lpstr>Meeting with a Lawyer</vt:lpstr>
      <vt:lpstr>Requirement 8</vt:lpstr>
      <vt:lpstr>Becoming a Lawyer</vt:lpstr>
      <vt:lpstr>Selection of Judges</vt:lpstr>
      <vt:lpstr>Requirement 9</vt:lpstr>
      <vt:lpstr>Careers Involving Law</vt:lpstr>
      <vt:lpstr>Careers Involving Law (continued)</vt:lpstr>
      <vt:lpstr>Careers Involving Law</vt:lpstr>
      <vt:lpstr>Requirement 10</vt:lpstr>
      <vt:lpstr>Obtaining Legal Assistance</vt:lpstr>
      <vt:lpstr>Obtaining Legal Assistance</vt:lpstr>
      <vt:lpstr>Requirement 11</vt:lpstr>
      <vt:lpstr>Administrative Law</vt:lpstr>
      <vt:lpstr>Alternative Dispute Resolution (ADR)</vt:lpstr>
      <vt:lpstr>Bankruptcy Law</vt:lpstr>
      <vt:lpstr>Biotechnology Law</vt:lpstr>
      <vt:lpstr>Environmental Law</vt:lpstr>
      <vt:lpstr>Family Law</vt:lpstr>
      <vt:lpstr>Immigration Law</vt:lpstr>
      <vt:lpstr>Information Technology (IT) Law</vt:lpstr>
      <vt:lpstr>Intellectual Property, (Copyright, Patents and Trademarks) Law</vt:lpstr>
      <vt:lpstr>International Law</vt:lpstr>
      <vt:lpstr>Privacy Law</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2017-08-01T15:40:51Z</dcterms:created>
  <dcterms:modified xsi:type="dcterms:W3CDTF">2025-04-03T00:54:19Z</dcterms:modified>
</cp:coreProperties>
</file>